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3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sldIdLst>
    <p:sldId id="256" r:id="rId2"/>
    <p:sldId id="257" r:id="rId3"/>
    <p:sldId id="1885" r:id="rId4"/>
    <p:sldId id="259" r:id="rId5"/>
    <p:sldId id="1875" r:id="rId6"/>
    <p:sldId id="1929" r:id="rId7"/>
    <p:sldId id="1906" r:id="rId8"/>
    <p:sldId id="1907" r:id="rId9"/>
    <p:sldId id="1908" r:id="rId10"/>
    <p:sldId id="1909" r:id="rId11"/>
    <p:sldId id="1910" r:id="rId12"/>
    <p:sldId id="1939" r:id="rId13"/>
    <p:sldId id="1889" r:id="rId14"/>
    <p:sldId id="1911" r:id="rId15"/>
    <p:sldId id="1913" r:id="rId16"/>
    <p:sldId id="1930" r:id="rId17"/>
    <p:sldId id="1933" r:id="rId18"/>
    <p:sldId id="1940" r:id="rId19"/>
    <p:sldId id="1941" r:id="rId20"/>
    <p:sldId id="1912" r:id="rId21"/>
    <p:sldId id="1914" r:id="rId22"/>
    <p:sldId id="1935" r:id="rId23"/>
    <p:sldId id="1942" r:id="rId24"/>
    <p:sldId id="1915" r:id="rId25"/>
    <p:sldId id="1916" r:id="rId26"/>
    <p:sldId id="1943" r:id="rId27"/>
    <p:sldId id="1931" r:id="rId28"/>
    <p:sldId id="1936" r:id="rId29"/>
    <p:sldId id="1917" r:id="rId30"/>
    <p:sldId id="1937" r:id="rId31"/>
    <p:sldId id="1944" r:id="rId32"/>
    <p:sldId id="1918" r:id="rId33"/>
    <p:sldId id="1896" r:id="rId34"/>
    <p:sldId id="1919" r:id="rId35"/>
    <p:sldId id="1921" r:id="rId36"/>
    <p:sldId id="1922" r:id="rId37"/>
    <p:sldId id="1923" r:id="rId38"/>
    <p:sldId id="1924" r:id="rId39"/>
    <p:sldId id="1927" r:id="rId40"/>
    <p:sldId id="1925" r:id="rId41"/>
    <p:sldId id="1932" r:id="rId42"/>
    <p:sldId id="1938" r:id="rId43"/>
    <p:sldId id="1926" r:id="rId44"/>
    <p:sldId id="1928" r:id="rId45"/>
    <p:sldId id="190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9" autoAdjust="0"/>
    <p:restoredTop sz="58034" autoAdjust="0"/>
  </p:normalViewPr>
  <p:slideViewPr>
    <p:cSldViewPr snapToGrid="0">
      <p:cViewPr varScale="1">
        <p:scale>
          <a:sx n="66" d="100"/>
          <a:sy n="66" d="100"/>
        </p:scale>
        <p:origin x="1764" y="72"/>
      </p:cViewPr>
      <p:guideLst/>
    </p:cSldViewPr>
  </p:slideViewPr>
  <p:notesTextViewPr>
    <p:cViewPr>
      <p:scale>
        <a:sx n="1" d="1"/>
        <a:sy n="1" d="1"/>
      </p:scale>
      <p:origin x="0" y="0"/>
    </p:cViewPr>
  </p:notesTextViewPr>
  <p:notesViewPr>
    <p:cSldViewPr snapToGrid="0">
      <p:cViewPr>
        <p:scale>
          <a:sx n="98" d="100"/>
          <a:sy n="98" d="100"/>
        </p:scale>
        <p:origin x="804" y="-16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7E01C-D992-4CD4-86E0-EE056A2CB81B}" type="datetimeFigureOut">
              <a:rPr lang="en-US" smtClean="0"/>
              <a:t>6/26/2019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6FB4F-9A3A-4149-B0E9-5278F91246FB}" type="slidenum">
              <a:rPr lang="en-US" smtClean="0"/>
              <a:t>‹N°›</a:t>
            </a:fld>
            <a:endParaRPr lang="en-US" dirty="0"/>
          </a:p>
        </p:txBody>
      </p:sp>
    </p:spTree>
    <p:extLst>
      <p:ext uri="{BB962C8B-B14F-4D97-AF65-F5344CB8AC3E}">
        <p14:creationId xmlns:p14="http://schemas.microsoft.com/office/powerpoint/2010/main" val="420450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zuremarketplace.microsoft.com/en-u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docs.microsoft.com/en-us/azure/hdinsight/r-server/r-server-overview" TargetMode="External"/><Relationship Id="rId3" Type="http://schemas.openxmlformats.org/officeDocument/2006/relationships/hyperlink" Target="https://docs.microsoft.com/en-us/azure/hdinsight/spark/apache-spark-overview" TargetMode="External"/><Relationship Id="rId7" Type="http://schemas.openxmlformats.org/officeDocument/2006/relationships/hyperlink" Target="https://docs.microsoft.com/en-us/azure/hdinsight/storm/apache-storm-overview"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docs.microsoft.com/en-us/azure/hdinsight/hbase/apache-hbase-overview" TargetMode="External"/><Relationship Id="rId5" Type="http://schemas.openxmlformats.org/officeDocument/2006/relationships/hyperlink" Target="https://docs.microsoft.com/en-us/azure/hdinsight/kafka/apache-kafka-introduction" TargetMode="External"/><Relationship Id="rId4" Type="http://schemas.openxmlformats.org/officeDocument/2006/relationships/hyperlink" Target="https://docs.microsoft.com/en-us/azure/hdinsight/hadoop/apache-hadoop-introduc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ortal.azure.com/"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azure.microsoft.com/en-us/downloads/" TargetMode="External"/><Relationship Id="rId4" Type="http://schemas.openxmlformats.org/officeDocument/2006/relationships/hyperlink" Target="https://shell.azure.co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a:t>
            </a:fld>
            <a:endParaRPr lang="en-US" dirty="0"/>
          </a:p>
        </p:txBody>
      </p:sp>
    </p:spTree>
    <p:extLst>
      <p:ext uri="{BB962C8B-B14F-4D97-AF65-F5344CB8AC3E}">
        <p14:creationId xmlns:p14="http://schemas.microsoft.com/office/powerpoint/2010/main" val="17098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 can think of your resource group as a container that allows you to aggregate and manage all the resources required for your application in a single manageable unit.</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5502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Azure Resource Manager, provides a consistent management layer that allows you to automate deployment and configuration of resources using different automation and scripting tools, such as Microsoft Azure PowerShell, Azure Command-Line Interface (Azure CLI), Azure portal, REST API, and client software development kits (SDKs).</a:t>
            </a:r>
          </a:p>
          <a:p>
            <a:endParaRPr lang="en-IE" dirty="0"/>
          </a:p>
          <a:p>
            <a:endParaRPr lang="en-IE" dirty="0"/>
          </a:p>
          <a:p>
            <a:r>
              <a:rPr lang="en-IE" dirty="0"/>
              <a:t>You can view more details about Azure Resource Manager at </a:t>
            </a:r>
            <a:r>
              <a:rPr lang="en-IE" u="sng" dirty="0"/>
              <a:t>https://docs.microsoft.com/en-us/azure/azure-resource-manager/resource-group-overview</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67004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13</a:t>
            </a:fld>
            <a:endParaRPr lang="en-US" dirty="0"/>
          </a:p>
        </p:txBody>
      </p:sp>
    </p:spTree>
    <p:extLst>
      <p:ext uri="{BB962C8B-B14F-4D97-AF65-F5344CB8AC3E}">
        <p14:creationId xmlns:p14="http://schemas.microsoft.com/office/powerpoint/2010/main" val="26650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E" sz="1200" kern="1200" dirty="0">
                <a:solidFill>
                  <a:schemeClr val="tx1"/>
                </a:solidFill>
                <a:effectLst/>
                <a:latin typeface="+mn-lt"/>
                <a:ea typeface="+mn-ea"/>
                <a:cs typeface="+mn-cs"/>
              </a:rPr>
              <a:t>For a full list of compute services available with Azure and the context on when to use them, visit </a:t>
            </a:r>
            <a:r>
              <a:rPr lang="en-IE" u="sng" dirty="0"/>
              <a:t>https://azure.microsoft.com/en-us/product-categories/compute/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51979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IE" sz="1200" b="1" i="0" u="none" strike="noStrike" kern="1200" dirty="0">
                <a:solidFill>
                  <a:schemeClr val="tx1"/>
                </a:solidFill>
                <a:effectLst/>
                <a:latin typeface="+mn-lt"/>
                <a:ea typeface="+mn-ea"/>
                <a:cs typeface="+mn-cs"/>
              </a:rPr>
              <a:t>Azure VMs</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virtual machines (VMs) let you create and use virtual machines in the cloud. It provides infrastructure as a service (IaaS) and can be used in a variety of different ways. When you need total control over an operating system and environment, Azure VMs are an ideal choice. See https://azure.microsoft.com/en-us/services/virtual-machines/ 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VM scale sets</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VM scale sets are an Azure compute resource that you can use to deploy and manage a set of identical VMs. With all VMs configured the same, VM scale sets are designed to support true auto-scale—no pre-provisioning of VMs is required.. See https://azure.microsoft.com/en-us/services/virtual-machine-scale-sets/for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App Services</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With App Services, you can quickly build, deploy, and scale enterprise-grade web, mobile, and API apps running on any platform. You can meet rigorous performance, scalability, security and compliance requirements while using a fully managed platform to perform infrastructure maintenance. App Services is a platform as a service (PaaS) offering. See https://azure.microsoft.com/en-us/services/app-service/ 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Functions</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When you're concerned only about the code running your service and not the underlying platform or infrastructure, Azure Functions are ideal. They're commonly used when you need to perform work in response to an event (often via a REST request), timer, or message from another Azure service, and when that work can be completed quickly, within seconds or less. See https://azure.microsoft.com/en-us/services/functions/  for more details.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61347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16</a:t>
            </a:fld>
            <a:endParaRPr lang="en-US" dirty="0"/>
          </a:p>
        </p:txBody>
      </p:sp>
    </p:spTree>
    <p:extLst>
      <p:ext uri="{BB962C8B-B14F-4D97-AF65-F5344CB8AC3E}">
        <p14:creationId xmlns:p14="http://schemas.microsoft.com/office/powerpoint/2010/main" val="265614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just read through the tasks and get a feel for how they work or actually step through them like a lab task.</a:t>
            </a:r>
          </a:p>
          <a:p>
            <a:endParaRPr lang="en-US" dirty="0"/>
          </a:p>
          <a:p>
            <a:r>
              <a:rPr lang="en-US" dirty="0"/>
              <a:t>Another option could be to complete the walkthrough at the end of the module,  and complete all or some of the walkthroughs in the module together at that stage, like an end of module or even end of course lab.</a:t>
            </a:r>
          </a:p>
        </p:txBody>
      </p:sp>
      <p:sp>
        <p:nvSpPr>
          <p:cNvPr id="4" name="Slide Number Placeholder 3"/>
          <p:cNvSpPr>
            <a:spLocks noGrp="1"/>
          </p:cNvSpPr>
          <p:nvPr>
            <p:ph type="sldNum" sz="quarter" idx="5"/>
          </p:nvPr>
        </p:nvSpPr>
        <p:spPr/>
        <p:txBody>
          <a:bodyPr/>
          <a:lstStyle/>
          <a:p>
            <a:fld id="{6F86FB4F-9A3A-4149-B0E9-5278F91246FB}" type="slidenum">
              <a:rPr lang="en-US" smtClean="0"/>
              <a:t>17</a:t>
            </a:fld>
            <a:endParaRPr lang="en-US" dirty="0"/>
          </a:p>
        </p:txBody>
      </p:sp>
    </p:spTree>
    <p:extLst>
      <p:ext uri="{BB962C8B-B14F-4D97-AF65-F5344CB8AC3E}">
        <p14:creationId xmlns:p14="http://schemas.microsoft.com/office/powerpoint/2010/main" val="361630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Container Instances</a:t>
            </a:r>
          </a:p>
          <a:p>
            <a:r>
              <a:rPr lang="en-IE" sz="1200" b="0" i="0" u="none" strike="noStrike" kern="1200" dirty="0">
                <a:solidFill>
                  <a:schemeClr val="tx1"/>
                </a:solidFill>
                <a:effectLst/>
                <a:latin typeface="+mn-lt"/>
                <a:ea typeface="+mn-ea"/>
                <a:cs typeface="+mn-cs"/>
              </a:rPr>
              <a:t>Azure Container Instances offers the fastest and simplest way to run a container in Azure without having to manage any virtual machines or adopt any additional services. It’s a PaaS offering that allows you to upload your containers, which it will run for you. See </a:t>
            </a:r>
            <a:r>
              <a:rPr lang="en-IE" u="sng" dirty="0"/>
              <a:t>https://azure.microsoft.com/en-us/services/container-instances/</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Kubernetes Service</a:t>
            </a:r>
          </a:p>
          <a:p>
            <a:r>
              <a:rPr lang="en-IE" sz="1200" b="0" i="0" u="none" strike="noStrike" kern="1200" dirty="0">
                <a:solidFill>
                  <a:schemeClr val="tx1"/>
                </a:solidFill>
                <a:effectLst/>
                <a:latin typeface="+mn-lt"/>
                <a:ea typeface="+mn-ea"/>
                <a:cs typeface="+mn-cs"/>
              </a:rPr>
              <a:t>The task of automating and managing a large number of containers and how they interact is known as </a:t>
            </a:r>
            <a:r>
              <a:rPr lang="en-IE" sz="1200" b="0" i="1" u="none" strike="noStrike" kern="1200" dirty="0">
                <a:solidFill>
                  <a:schemeClr val="tx1"/>
                </a:solidFill>
                <a:effectLst/>
                <a:latin typeface="+mn-lt"/>
                <a:ea typeface="+mn-ea"/>
                <a:cs typeface="+mn-cs"/>
              </a:rPr>
              <a:t>orchestration</a:t>
            </a:r>
            <a:r>
              <a:rPr lang="en-IE" sz="1200" b="0" i="0" u="none" strike="noStrike" kern="1200" dirty="0">
                <a:solidFill>
                  <a:schemeClr val="tx1"/>
                </a:solidFill>
                <a:effectLst/>
                <a:latin typeface="+mn-lt"/>
                <a:ea typeface="+mn-ea"/>
                <a:cs typeface="+mn-cs"/>
              </a:rPr>
              <a:t>. Azure Kubernetes Service (AKS) is a complete orchestration service for containers with distributed architectures and large volumes of containers. See </a:t>
            </a:r>
            <a:r>
              <a:rPr lang="en-IE" u="sng" dirty="0"/>
              <a:t>https://azure.microsoft.com/en-us/services/kubernetes-service/ </a:t>
            </a:r>
            <a:r>
              <a:rPr lang="en-IE" sz="1200" b="0" i="0" u="none" strike="noStrike" kern="1200" dirty="0">
                <a:solidFill>
                  <a:schemeClr val="tx1"/>
                </a:solidFill>
                <a:effectLst/>
                <a:latin typeface="+mn-lt"/>
                <a:ea typeface="+mn-ea"/>
                <a:cs typeface="+mn-cs"/>
              </a:rPr>
              <a:t>for more details.</a:t>
            </a:r>
          </a:p>
          <a:p>
            <a:endParaRPr lang="en-IE"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86855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Virtual Network</a:t>
            </a:r>
          </a:p>
          <a:p>
            <a:r>
              <a:rPr lang="en-IE" sz="1200" b="0" i="0" u="none" strike="noStrike" kern="1200" dirty="0">
                <a:solidFill>
                  <a:schemeClr val="tx1"/>
                </a:solidFill>
                <a:effectLst/>
                <a:latin typeface="+mn-lt"/>
                <a:ea typeface="+mn-ea"/>
                <a:cs typeface="+mn-cs"/>
              </a:rPr>
              <a:t>Azure Virtual Network enables many types of Azure resources such as Azure VMs to securely communicate with each other, the internet, and on-premises networks. A virtual network is scoped to a single region; however, multiple virtual networks from different regions can be connected together using virtual network peering. See </a:t>
            </a:r>
            <a:r>
              <a:rPr lang="en-IE" u="sng" dirty="0"/>
              <a:t>https://azure.microsoft.com/en-us/services/virtual-network/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Load Balancer</a:t>
            </a:r>
          </a:p>
          <a:p>
            <a:r>
              <a:rPr lang="en-IE" sz="1200" b="0" i="0" u="none" strike="noStrike" kern="1200" dirty="0">
                <a:solidFill>
                  <a:schemeClr val="tx1"/>
                </a:solidFill>
                <a:effectLst/>
                <a:latin typeface="+mn-lt"/>
                <a:ea typeface="+mn-ea"/>
                <a:cs typeface="+mn-cs"/>
              </a:rPr>
              <a:t>Azure Load Balancer can provide scale for your applications and create high availability for your services.. See </a:t>
            </a:r>
            <a:r>
              <a:rPr lang="en-IE" u="sng" dirty="0"/>
              <a:t>https://azure.microsoft.com/en-us/services/load-balancer/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VPN gateway</a:t>
            </a:r>
          </a:p>
          <a:p>
            <a:r>
              <a:rPr lang="en-IE" sz="1200" b="0" i="0" u="none" strike="noStrike" kern="1200" dirty="0">
                <a:solidFill>
                  <a:schemeClr val="tx1"/>
                </a:solidFill>
                <a:effectLst/>
                <a:latin typeface="+mn-lt"/>
                <a:ea typeface="+mn-ea"/>
                <a:cs typeface="+mn-cs"/>
              </a:rPr>
              <a:t>A </a:t>
            </a:r>
            <a:r>
              <a:rPr lang="en-IE" sz="1200" b="0" i="1" u="none" strike="noStrike" kern="1200" dirty="0">
                <a:solidFill>
                  <a:schemeClr val="tx1"/>
                </a:solidFill>
                <a:effectLst/>
                <a:latin typeface="+mn-lt"/>
                <a:ea typeface="+mn-ea"/>
                <a:cs typeface="+mn-cs"/>
              </a:rPr>
              <a:t>VPN gateway</a:t>
            </a:r>
            <a:r>
              <a:rPr lang="en-IE" sz="1200" b="0" i="0" u="none" strike="noStrike" kern="1200" dirty="0">
                <a:solidFill>
                  <a:schemeClr val="tx1"/>
                </a:solidFill>
                <a:effectLst/>
                <a:latin typeface="+mn-lt"/>
                <a:ea typeface="+mn-ea"/>
                <a:cs typeface="+mn-cs"/>
              </a:rPr>
              <a:t> (also referred to as a </a:t>
            </a:r>
            <a:r>
              <a:rPr lang="en-IE" sz="1200" i="1" u="none" strike="noStrike" kern="1200" dirty="0">
                <a:solidFill>
                  <a:schemeClr val="tx1"/>
                </a:solidFill>
                <a:effectLst/>
                <a:latin typeface="+mn-lt"/>
                <a:ea typeface="+mn-ea"/>
                <a:cs typeface="+mn-cs"/>
              </a:rPr>
              <a:t>virtual network gateway</a:t>
            </a:r>
            <a:r>
              <a:rPr lang="en-IE" dirty="0"/>
              <a:t>)</a:t>
            </a:r>
            <a:r>
              <a:rPr lang="en-IE" sz="1200" b="0" i="0" u="none" strike="noStrike" kern="1200" dirty="0">
                <a:solidFill>
                  <a:schemeClr val="tx1"/>
                </a:solidFill>
                <a:effectLst/>
                <a:latin typeface="+mn-lt"/>
                <a:ea typeface="+mn-ea"/>
                <a:cs typeface="+mn-cs"/>
              </a:rPr>
              <a:t> is a more specific type of virtual network gateway that sends encrypted traffic between an Azure Virtual Network and an on-premises location over the public internet. It provides a more secure connection from on-premises to Azure over the internet. See </a:t>
            </a:r>
            <a:r>
              <a:rPr lang="en-IE" u="sng" dirty="0"/>
              <a:t>https://azure.microsoft.com/en-us/services/vpn-gateway/</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Application Gateway</a:t>
            </a:r>
          </a:p>
          <a:p>
            <a:r>
              <a:rPr lang="en-IE" sz="1200" b="0" i="0" u="none" strike="noStrike" kern="1200" dirty="0">
                <a:solidFill>
                  <a:schemeClr val="tx1"/>
                </a:solidFill>
                <a:effectLst/>
                <a:latin typeface="+mn-lt"/>
                <a:ea typeface="+mn-ea"/>
                <a:cs typeface="+mn-cs"/>
              </a:rPr>
              <a:t>Azure Application Gateway is a web traffic load balancer that enables you to manage traffic to your web applications. It is the connection through which users connect to your application.. See </a:t>
            </a:r>
            <a:r>
              <a:rPr lang="en-IE" u="sng" dirty="0"/>
              <a:t>https://azure.microsoft.com/en-us/services/application-gateway/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Content Delivery Network</a:t>
            </a:r>
          </a:p>
          <a:p>
            <a:r>
              <a:rPr lang="en-IE" sz="1200" b="0" i="0" u="none" strike="noStrike" kern="1200" dirty="0">
                <a:solidFill>
                  <a:schemeClr val="tx1"/>
                </a:solidFill>
                <a:effectLst/>
                <a:latin typeface="+mn-lt"/>
                <a:ea typeface="+mn-ea"/>
                <a:cs typeface="+mn-cs"/>
              </a:rPr>
              <a:t>A </a:t>
            </a:r>
            <a:r>
              <a:rPr lang="en-IE" sz="1200" b="0" i="1" u="none" strike="noStrike" kern="1200" dirty="0">
                <a:solidFill>
                  <a:schemeClr val="tx1"/>
                </a:solidFill>
                <a:effectLst/>
                <a:latin typeface="+mn-lt"/>
                <a:ea typeface="+mn-ea"/>
                <a:cs typeface="+mn-cs"/>
              </a:rPr>
              <a:t>content delivery network</a:t>
            </a:r>
            <a:r>
              <a:rPr lang="en-IE" sz="1200" b="0" i="0" u="none" strike="noStrike" kern="1200" dirty="0">
                <a:solidFill>
                  <a:schemeClr val="tx1"/>
                </a:solidFill>
                <a:effectLst/>
                <a:latin typeface="+mn-lt"/>
                <a:ea typeface="+mn-ea"/>
                <a:cs typeface="+mn-cs"/>
              </a:rPr>
              <a:t> (CDN) is a distributed network of servers that can efficiently deliver web content to users. It is a way to get content to users in their local region to minimize latency. CDN can be hosted in Azure or any other location. See </a:t>
            </a:r>
            <a:r>
              <a:rPr lang="en-US" u="sng" dirty="0"/>
              <a:t>https://azure.microsoft.com/en-us/services/cdn/ </a:t>
            </a:r>
            <a:r>
              <a:rPr lang="en-IE" sz="1200" b="0" i="0" u="none" strike="noStrike" kern="1200" dirty="0">
                <a:solidFill>
                  <a:schemeClr val="tx1"/>
                </a:solidFill>
                <a:effectLst/>
                <a:latin typeface="+mn-lt"/>
                <a:ea typeface="+mn-ea"/>
                <a:cs typeface="+mn-cs"/>
              </a:rPr>
              <a:t>for more details.</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a full list of networking services available with Azure, and context on when you use them, see </a:t>
            </a:r>
            <a:r>
              <a:rPr lang="en-IE" u="sng" dirty="0"/>
              <a:t>https://azure.microsoft.com/en-us/product-categories/networking/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93706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just read through the tasks and get a feel for how it works or actually step through it like a lab task.</a:t>
            </a:r>
          </a:p>
          <a:p>
            <a:endParaRPr lang="en-US" dirty="0"/>
          </a:p>
          <a:p>
            <a:r>
              <a:rPr lang="en-US" dirty="0"/>
              <a:t>Another option could be to complete the walkthrough at the end of the module,  and complete all or some of the walkthroughs in the module together at that stage, like an end of module or even end of course lab.</a:t>
            </a:r>
          </a:p>
        </p:txBody>
      </p:sp>
      <p:sp>
        <p:nvSpPr>
          <p:cNvPr id="4" name="Slide Number Placeholder 3"/>
          <p:cNvSpPr>
            <a:spLocks noGrp="1"/>
          </p:cNvSpPr>
          <p:nvPr>
            <p:ph type="sldNum" sz="quarter" idx="5"/>
          </p:nvPr>
        </p:nvSpPr>
        <p:spPr/>
        <p:txBody>
          <a:bodyPr/>
          <a:lstStyle/>
          <a:p>
            <a:fld id="{6F86FB4F-9A3A-4149-B0E9-5278F91246FB}" type="slidenum">
              <a:rPr lang="en-US" smtClean="0"/>
              <a:t>22</a:t>
            </a:fld>
            <a:endParaRPr lang="en-US" dirty="0"/>
          </a:p>
        </p:txBody>
      </p:sp>
    </p:spTree>
    <p:extLst>
      <p:ext uri="{BB962C8B-B14F-4D97-AF65-F5344CB8AC3E}">
        <p14:creationId xmlns:p14="http://schemas.microsoft.com/office/powerpoint/2010/main" val="49549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a:t>
            </a:fld>
            <a:endParaRPr lang="en-US" dirty="0"/>
          </a:p>
        </p:txBody>
      </p:sp>
    </p:spTree>
    <p:extLst>
      <p:ext uri="{BB962C8B-B14F-4D97-AF65-F5344CB8AC3E}">
        <p14:creationId xmlns:p14="http://schemas.microsoft.com/office/powerpoint/2010/main" val="3582268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551280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Blob Storage</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Blob Storage is </a:t>
            </a:r>
            <a:r>
              <a:rPr lang="en-IE" sz="1200" b="0" i="1" u="none" strike="noStrike" kern="1200" dirty="0">
                <a:solidFill>
                  <a:schemeClr val="tx1"/>
                </a:solidFill>
                <a:effectLst/>
                <a:latin typeface="+mn-lt"/>
                <a:ea typeface="+mn-ea"/>
                <a:cs typeface="+mn-cs"/>
              </a:rPr>
              <a:t>unstructured</a:t>
            </a:r>
            <a:r>
              <a:rPr lang="en-IE" sz="1200" b="0" i="0" u="none" strike="noStrike" kern="1200" dirty="0">
                <a:solidFill>
                  <a:schemeClr val="tx1"/>
                </a:solidFill>
                <a:effectLst/>
                <a:latin typeface="+mn-lt"/>
                <a:ea typeface="+mn-ea"/>
                <a:cs typeface="+mn-cs"/>
              </a:rPr>
              <a:t>, meaning that there are no restrictions on the kinds of data it can hold. Blobs are highly scalable and apps work with blobs in much the same way as they would work with files on a disk, such as reading and writing data. Blob Storage can manage thousands of simultaneous uploads, massive amounts of video data, constantly growing log files, and can be reached from anywhere with an internet connection.</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See https://azure.microsoft.com/en-us/services/storage/blobs/ 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Disk storage</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Disk storage provides disks for virtual machines, applications, and other services to access and use as they need, similar to how they would in on-premises scenarios. Details on pricing are available on the Managed Disks pricing page. See https://azure.microsoft.com/en-us/services/storage/disks/ for more general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File storage</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Files offers fully managed file shares in the cloud that are accessible via the industry standard Server Message Block (SMB) protocol. See https://azure.microsoft.com/en-us/services/storage/files/ 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Archive storage</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Archive storage provides a storage facility for data that is rarely accessed. It allows you to archive legacy data at low cost to what it would traditionally have cost to create and maintain archives. See https://azure.microsoft.com/en-us/services/storage/archive/ for more details.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899155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27</a:t>
            </a:fld>
            <a:endParaRPr lang="en-US" dirty="0"/>
          </a:p>
        </p:txBody>
      </p:sp>
    </p:spTree>
    <p:extLst>
      <p:ext uri="{BB962C8B-B14F-4D97-AF65-F5344CB8AC3E}">
        <p14:creationId xmlns:p14="http://schemas.microsoft.com/office/powerpoint/2010/main" val="305852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just read through the tasks and get a feel for how it works or actually step through it like a lab task.</a:t>
            </a:r>
          </a:p>
          <a:p>
            <a:endParaRPr lang="en-US" dirty="0"/>
          </a:p>
          <a:p>
            <a:r>
              <a:rPr lang="en-US" dirty="0"/>
              <a:t>Another option could be to complete the walkthrough at the end of the module,  and complete all or some of the walkthroughs in the module together at that stage, like an end of module or even end of course lab.</a:t>
            </a:r>
          </a:p>
        </p:txBody>
      </p:sp>
      <p:sp>
        <p:nvSpPr>
          <p:cNvPr id="4" name="Slide Number Placeholder 3"/>
          <p:cNvSpPr>
            <a:spLocks noGrp="1"/>
          </p:cNvSpPr>
          <p:nvPr>
            <p:ph type="sldNum" sz="quarter" idx="5"/>
          </p:nvPr>
        </p:nvSpPr>
        <p:spPr/>
        <p:txBody>
          <a:bodyPr/>
          <a:lstStyle/>
          <a:p>
            <a:fld id="{6F86FB4F-9A3A-4149-B0E9-5278F91246FB}" type="slidenum">
              <a:rPr lang="en-US" smtClean="0"/>
              <a:t>28</a:t>
            </a:fld>
            <a:endParaRPr lang="en-US" dirty="0"/>
          </a:p>
        </p:txBody>
      </p:sp>
    </p:spTree>
    <p:extLst>
      <p:ext uri="{BB962C8B-B14F-4D97-AF65-F5344CB8AC3E}">
        <p14:creationId xmlns:p14="http://schemas.microsoft.com/office/powerpoint/2010/main" val="1251732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Cosmos DB</a:t>
            </a:r>
          </a:p>
          <a:p>
            <a:r>
              <a:rPr lang="en-IE" sz="1200" b="0" i="1" u="none" strike="noStrike" kern="1200" dirty="0">
                <a:solidFill>
                  <a:schemeClr val="tx1"/>
                </a:solidFill>
                <a:effectLst/>
                <a:latin typeface="+mn-lt"/>
                <a:ea typeface="+mn-ea"/>
                <a:cs typeface="+mn-cs"/>
              </a:rPr>
              <a:t>Azure Cosmos DB</a:t>
            </a:r>
            <a:r>
              <a:rPr lang="en-IE" sz="1200" b="0" i="0" u="none" strike="noStrike" kern="1200" dirty="0">
                <a:solidFill>
                  <a:schemeClr val="tx1"/>
                </a:solidFill>
                <a:effectLst/>
                <a:latin typeface="+mn-lt"/>
                <a:ea typeface="+mn-ea"/>
                <a:cs typeface="+mn-cs"/>
              </a:rPr>
              <a:t> is a globally distributed database service that enables you to elastically and independently scale throughput and storage across any number of Azure's geographic regions. See </a:t>
            </a:r>
            <a:r>
              <a:rPr lang="en-IE" u="sng" dirty="0"/>
              <a:t>https://azure.microsoft.com/en-us/services/cosmos-db/ </a:t>
            </a:r>
            <a:r>
              <a:rPr lang="en-IE" sz="1200" b="0" i="0" u="none" strike="noStrike" kern="1200" dirty="0">
                <a:solidFill>
                  <a:schemeClr val="tx1"/>
                </a:solidFill>
                <a:effectLst/>
                <a:latin typeface="+mn-lt"/>
                <a:ea typeface="+mn-ea"/>
                <a:cs typeface="+mn-cs"/>
              </a:rPr>
              <a:t>for more details.</a:t>
            </a:r>
          </a:p>
          <a:p>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SQL Database</a:t>
            </a:r>
          </a:p>
          <a:p>
            <a:r>
              <a:rPr lang="en-IE" sz="1200" b="0" i="0" u="none" strike="noStrike" kern="1200" dirty="0">
                <a:solidFill>
                  <a:schemeClr val="tx1"/>
                </a:solidFill>
                <a:effectLst/>
                <a:latin typeface="+mn-lt"/>
                <a:ea typeface="+mn-ea"/>
                <a:cs typeface="+mn-cs"/>
              </a:rPr>
              <a:t>Azure SQL Database is a relational database as a service (DaaS) based on the latest stable version of the Microsoft SQL Server database engine. SQL Database is a high-performance, reliable, fully managed and secure database. See </a:t>
            </a:r>
            <a:r>
              <a:rPr lang="en-IE" u="sng" dirty="0"/>
              <a:t>https://azure.microsoft.com/en-us/services/sql-database/ </a:t>
            </a:r>
            <a:r>
              <a:rPr lang="en-IE" sz="1200" b="0" i="0" u="none" strike="noStrike" kern="1200" dirty="0">
                <a:solidFill>
                  <a:schemeClr val="tx1"/>
                </a:solidFill>
                <a:effectLst/>
                <a:latin typeface="+mn-lt"/>
                <a:ea typeface="+mn-ea"/>
                <a:cs typeface="+mn-cs"/>
              </a:rPr>
              <a:t>for more details.</a:t>
            </a:r>
          </a:p>
          <a:p>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Database Migration Service</a:t>
            </a:r>
          </a:p>
          <a:p>
            <a:r>
              <a:rPr lang="en-IE" sz="1200" b="0" i="0" u="none" strike="noStrike" kern="1200" dirty="0">
                <a:solidFill>
                  <a:schemeClr val="tx1"/>
                </a:solidFill>
                <a:effectLst/>
                <a:latin typeface="+mn-lt"/>
                <a:ea typeface="+mn-ea"/>
                <a:cs typeface="+mn-cs"/>
              </a:rPr>
              <a:t>The Azure Database Migration Service is a fully managed service designed to enable seamless migrations from multiple database sources to Azure data platforms with minimal downtime (online migrations). See </a:t>
            </a:r>
            <a:r>
              <a:rPr lang="en-US" u="sng" dirty="0"/>
              <a:t>https://azure.microsoft.com/en-us/services/database-migration/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a full list of data services available with Azure, and context on when you use them, see </a:t>
            </a:r>
            <a:r>
              <a:rPr lang="en-IE" u="sng" dirty="0"/>
              <a:t>https://azure.microsoft.com/en-us/product-categories/databases/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2908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just read through the tasks and get a feel for how it works or actually step through it like a lab task.</a:t>
            </a:r>
          </a:p>
          <a:p>
            <a:endParaRPr lang="en-US" dirty="0"/>
          </a:p>
          <a:p>
            <a:r>
              <a:rPr lang="en-US" dirty="0"/>
              <a:t>Another option could be to complete the walkthrough at the end of the module, and complete all or some of the walkthroughs in the module together at that stage, like an end of module or even end of course lab.</a:t>
            </a:r>
          </a:p>
        </p:txBody>
      </p:sp>
      <p:sp>
        <p:nvSpPr>
          <p:cNvPr id="4" name="Slide Number Placeholder 3"/>
          <p:cNvSpPr>
            <a:spLocks noGrp="1"/>
          </p:cNvSpPr>
          <p:nvPr>
            <p:ph type="sldNum" sz="quarter" idx="5"/>
          </p:nvPr>
        </p:nvSpPr>
        <p:spPr/>
        <p:txBody>
          <a:bodyPr/>
          <a:lstStyle/>
          <a:p>
            <a:fld id="{6F86FB4F-9A3A-4149-B0E9-5278F91246FB}" type="slidenum">
              <a:rPr lang="en-US" smtClean="0"/>
              <a:t>30</a:t>
            </a:fld>
            <a:endParaRPr lang="en-US" dirty="0"/>
          </a:p>
        </p:txBody>
      </p:sp>
    </p:spTree>
    <p:extLst>
      <p:ext uri="{BB962C8B-B14F-4D97-AF65-F5344CB8AC3E}">
        <p14:creationId xmlns:p14="http://schemas.microsoft.com/office/powerpoint/2010/main" val="125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There is also a Marketplace FAQ available at </a:t>
            </a:r>
            <a:r>
              <a:rPr lang="en-IE" u="sng" dirty="0"/>
              <a:t>https://azure.microsoft.com/en-us/marketplace/faq/ </a:t>
            </a:r>
          </a:p>
          <a:p>
            <a:endParaRPr lang="en-I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YO should go to the Azure Marketplace at Azure Marketplace services online at </a:t>
            </a:r>
            <a:r>
              <a:rPr lang="en-IE" dirty="0">
                <a:hlinkClick r:id="rId3"/>
              </a:rPr>
              <a:t>https://azuremarketplace.microsoft.com/en-us/</a:t>
            </a:r>
            <a:r>
              <a:rPr lang="en-IE" dirty="0"/>
              <a:t>  or also access via the Azure Portal</a:t>
            </a:r>
          </a:p>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745046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33</a:t>
            </a:fld>
            <a:endParaRPr lang="en-US" dirty="0"/>
          </a:p>
        </p:txBody>
      </p:sp>
    </p:spTree>
    <p:extLst>
      <p:ext uri="{BB962C8B-B14F-4D97-AF65-F5344CB8AC3E}">
        <p14:creationId xmlns:p14="http://schemas.microsoft.com/office/powerpoint/2010/main" val="3938435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IoT Central</a:t>
            </a:r>
          </a:p>
          <a:p>
            <a:r>
              <a:rPr lang="en-IE" sz="1200" b="0" i="1" u="none" strike="noStrike" kern="1200" dirty="0">
                <a:solidFill>
                  <a:schemeClr val="tx1"/>
                </a:solidFill>
                <a:effectLst/>
                <a:latin typeface="+mn-lt"/>
                <a:ea typeface="+mn-ea"/>
                <a:cs typeface="+mn-cs"/>
              </a:rPr>
              <a:t>Microsoft IoT Central </a:t>
            </a:r>
            <a:r>
              <a:rPr lang="en-IE" sz="1200" b="0" i="0" u="none" strike="noStrike" kern="1200" dirty="0">
                <a:solidFill>
                  <a:schemeClr val="tx1"/>
                </a:solidFill>
                <a:effectLst/>
                <a:latin typeface="+mn-lt"/>
                <a:ea typeface="+mn-ea"/>
                <a:cs typeface="+mn-cs"/>
              </a:rPr>
              <a:t>is a fully managed global Internet of Things (IoT) software as a service (SaaS) solution that makes it easy to connect, monitor, and manage your IoT assets at scale. No cloud expertise is required to use IoT Central. As a result, you can bring your connected products to market faster while staying focused on your customers. See </a:t>
            </a:r>
            <a:r>
              <a:rPr lang="en-IE" u="sng" dirty="0"/>
              <a:t>https://docs.microsoft.com/en-us/azure/iot-central/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IoT Hub</a:t>
            </a:r>
          </a:p>
          <a:p>
            <a:pPr marL="0" indent="0">
              <a:buFont typeface="Arial" panose="020B0604020202020204" pitchFamily="34" charset="0"/>
              <a:buNone/>
            </a:pPr>
            <a:r>
              <a:rPr lang="en-IE" sz="1200" b="0" i="1" u="none" strike="noStrike" kern="1200" dirty="0">
                <a:solidFill>
                  <a:schemeClr val="tx1"/>
                </a:solidFill>
                <a:effectLst/>
                <a:latin typeface="+mn-lt"/>
                <a:ea typeface="+mn-ea"/>
                <a:cs typeface="+mn-cs"/>
              </a:rPr>
              <a:t>Azure IoT Hub</a:t>
            </a:r>
            <a:r>
              <a:rPr lang="en-IE" sz="1200" b="0" i="0" u="none" strike="noStrike" kern="1200" dirty="0">
                <a:solidFill>
                  <a:schemeClr val="tx1"/>
                </a:solidFill>
                <a:effectLst/>
                <a:latin typeface="+mn-lt"/>
                <a:ea typeface="+mn-ea"/>
                <a:cs typeface="+mn-cs"/>
              </a:rPr>
              <a:t> is a managed service hosted in the cloud that acts as a central message hub for bi-directional communication between your IoT application and the devices it manages. You can use Azure IoT Hub to build IoT solutions with reliable and secure communications between millions of IoT devices and a cloud-hosted solution backend. You can connect virtually any device to your IoT Hub. https://docs.microsoft.com/en-us/azure/iot-hub/ </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a full list of IoT-related services available with Azure, and for context on when you use them, see the page </a:t>
            </a:r>
            <a:r>
              <a:rPr lang="en-IE" u="sng" dirty="0"/>
              <a:t>https://azure.microsoft.com/en-us/overview/iot/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86810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SQL Data Warehouse</a:t>
            </a:r>
          </a:p>
          <a:p>
            <a:r>
              <a:rPr lang="en-IE" sz="1200" b="0" i="1" u="none" strike="noStrike" kern="1200" dirty="0">
                <a:solidFill>
                  <a:schemeClr val="tx1"/>
                </a:solidFill>
                <a:effectLst/>
                <a:latin typeface="+mn-lt"/>
                <a:ea typeface="+mn-ea"/>
                <a:cs typeface="+mn-cs"/>
              </a:rPr>
              <a:t>Azure SQL Data Warehouse</a:t>
            </a:r>
            <a:r>
              <a:rPr lang="en-IE" sz="1200" b="0" i="0" u="none" strike="noStrike" kern="1200" dirty="0">
                <a:solidFill>
                  <a:schemeClr val="tx1"/>
                </a:solidFill>
                <a:effectLst/>
                <a:latin typeface="+mn-lt"/>
                <a:ea typeface="+mn-ea"/>
                <a:cs typeface="+mn-cs"/>
              </a:rPr>
              <a:t> is a cloud-based enterprise data warehouse that leverages massively parallel processing (MPP) to run complex queries quickly across petabytes of data.. See </a:t>
            </a:r>
            <a:r>
              <a:rPr lang="en-IE" u="sng" dirty="0"/>
              <a:t>https://azure.microsoft.com/en-us/services/sql-data-warehouse/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HDInsight</a:t>
            </a:r>
          </a:p>
          <a:p>
            <a:r>
              <a:rPr lang="en-IE" sz="1200" b="0" i="1" u="none" strike="noStrike" kern="1200" dirty="0">
                <a:solidFill>
                  <a:schemeClr val="tx1"/>
                </a:solidFill>
                <a:effectLst/>
                <a:latin typeface="+mn-lt"/>
                <a:ea typeface="+mn-ea"/>
                <a:cs typeface="+mn-cs"/>
              </a:rPr>
              <a:t>Azure HDInsight</a:t>
            </a:r>
            <a:r>
              <a:rPr lang="en-IE" sz="1200" b="0" i="0" u="none" strike="noStrike" kern="1200" dirty="0">
                <a:solidFill>
                  <a:schemeClr val="tx1"/>
                </a:solidFill>
                <a:effectLst/>
                <a:latin typeface="+mn-lt"/>
                <a:ea typeface="+mn-ea"/>
                <a:cs typeface="+mn-cs"/>
              </a:rPr>
              <a:t> is a fully managed, open-source analytics service for enterprises. It is a cloud service that makes it easier, faster, and more cost-effective to process massive amounts of data. HDInsight allows you run popular open-source frameworks and create cluster types such as </a:t>
            </a:r>
            <a:r>
              <a:rPr lang="en-IE"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Apache Spark</a:t>
            </a:r>
            <a:r>
              <a:rPr lang="en-IE" sz="1200" b="0" i="0" u="none" strike="noStrike" kern="120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Apache Hadoop</a:t>
            </a:r>
            <a:r>
              <a:rPr lang="en-IE" sz="1200" b="0" i="0" u="none" strike="noStrike" kern="120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Apache Kafka</a:t>
            </a:r>
            <a:r>
              <a:rPr lang="en-IE" sz="1200" b="0" i="0" u="none" strike="noStrike" kern="120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Apache HBase</a:t>
            </a:r>
            <a:r>
              <a:rPr lang="en-IE" sz="1200" b="0" i="0" u="none" strike="noStrike" kern="120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Apache Storm</a:t>
            </a:r>
            <a:r>
              <a:rPr lang="en-IE" sz="1200" b="0" i="0" u="none" strike="noStrike" kern="120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Machine Learning Services</a:t>
            </a:r>
            <a:r>
              <a:rPr lang="en-IE" sz="1200" b="0" i="0" u="none" strike="noStrike" kern="1200" dirty="0">
                <a:solidFill>
                  <a:schemeClr val="tx1"/>
                </a:solidFill>
                <a:effectLst/>
                <a:latin typeface="+mn-lt"/>
                <a:ea typeface="+mn-ea"/>
                <a:cs typeface="+mn-cs"/>
              </a:rPr>
              <a:t>. See </a:t>
            </a:r>
            <a:r>
              <a:rPr lang="en-IE" u="sng" dirty="0"/>
              <a:t>https://azure.microsoft.com/en-us/services/hdinsight/ </a:t>
            </a:r>
            <a:r>
              <a:rPr lang="en-IE" sz="1200" b="0" i="0" u="none" strike="noStrike" kern="1200" dirty="0">
                <a:solidFill>
                  <a:schemeClr val="tx1"/>
                </a:solidFill>
                <a:effectLst/>
                <a:latin typeface="+mn-lt"/>
                <a:ea typeface="+mn-ea"/>
                <a:cs typeface="+mn-cs"/>
              </a:rPr>
              <a:t> for more general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Data Lake Analytics</a:t>
            </a:r>
          </a:p>
          <a:p>
            <a:r>
              <a:rPr lang="en-IE" sz="1200" b="0" i="0" u="none" strike="noStrike" kern="1200" dirty="0">
                <a:solidFill>
                  <a:schemeClr val="tx1"/>
                </a:solidFill>
                <a:effectLst/>
                <a:latin typeface="+mn-lt"/>
                <a:ea typeface="+mn-ea"/>
                <a:cs typeface="+mn-cs"/>
              </a:rPr>
              <a:t>Azure Data Lake Analytics is an on-demand analytics job service that simplifies big data. Instead of deploying, configuring, and tuning hardware, you write queries to transform your data and extract valuable insights.. See </a:t>
            </a:r>
            <a:r>
              <a:rPr lang="en-IE" u="sng" dirty="0"/>
              <a:t>https://azure.microsoft.com/en-us/services/data-lake-analytics/ </a:t>
            </a:r>
            <a:r>
              <a:rPr lang="en-IE" sz="1200" b="0" i="0" u="none" strike="noStrike" kern="1200" dirty="0">
                <a:solidFill>
                  <a:schemeClr val="tx1"/>
                </a:solidFill>
                <a:effectLst/>
                <a:latin typeface="+mn-lt"/>
                <a:ea typeface="+mn-ea"/>
                <a:cs typeface="+mn-cs"/>
              </a:rPr>
              <a:t> 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a full list of </a:t>
            </a:r>
            <a:r>
              <a:rPr lang="en-US" b="0" dirty="0"/>
              <a:t>Big Data and Analytics </a:t>
            </a:r>
            <a:r>
              <a:rPr lang="en-IE" sz="1200" b="0" i="0" u="none" strike="noStrike" kern="1200" dirty="0">
                <a:solidFill>
                  <a:schemeClr val="tx1"/>
                </a:solidFill>
                <a:effectLst/>
                <a:latin typeface="+mn-lt"/>
                <a:ea typeface="+mn-ea"/>
                <a:cs typeface="+mn-cs"/>
              </a:rPr>
              <a:t>services available with Azure, and for context on when you use them, visit </a:t>
            </a:r>
            <a:r>
              <a:rPr lang="en-IE" u="sng" dirty="0"/>
              <a:t>https://azure.microsoft.com/en-us/product-categories/analytics/</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422700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a:t>
            </a:fld>
            <a:endParaRPr lang="en-US" dirty="0"/>
          </a:p>
        </p:txBody>
      </p:sp>
    </p:spTree>
    <p:extLst>
      <p:ext uri="{BB962C8B-B14F-4D97-AF65-F5344CB8AC3E}">
        <p14:creationId xmlns:p14="http://schemas.microsoft.com/office/powerpoint/2010/main" val="374219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Machine Learning Service</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Machine Learning service provides a cloud-based environment you can use to develop, train, test, deploy, manage, and track machine learning models. Azure Machine Learning service can auto-generate a model and auto-tune it for you. It will let you start training on your local machine, and then scale out to the cloud. When you have the right model, you can easily deploy it in a container such as Docker in Azure. See </a:t>
            </a:r>
            <a:r>
              <a:rPr lang="en-IE" u="sng" dirty="0"/>
              <a:t>https://azure.microsoft.com/en-us/services/machine-learning-service/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Machine Learning Studio</a:t>
            </a:r>
          </a:p>
          <a:p>
            <a:r>
              <a:rPr lang="en-IE" sz="1200" b="0" i="0" u="none" strike="noStrike" kern="1200" dirty="0">
                <a:solidFill>
                  <a:schemeClr val="tx1"/>
                </a:solidFill>
                <a:effectLst/>
                <a:latin typeface="+mn-lt"/>
                <a:ea typeface="+mn-ea"/>
                <a:cs typeface="+mn-cs"/>
              </a:rPr>
              <a:t>Azure Machine Learning Studio is a collaborative, drag-and-drop visual workspace where you can build, test, and deploy machine learning solutions without needing to write code. It uses pre-built and pre-configured machine learning algorithms and data-handling modules. Use Machine Learning Studio when you want to experiment with machine learning models quickly and easily, and the built-in machine learning algorithms are sufficient for your solutions. It does not provide as much control over machine learning algorithms as the Machine Learning Service we discussed earlier. See </a:t>
            </a:r>
            <a:r>
              <a:rPr lang="en-IE" u="sng" dirty="0"/>
              <a:t>https://azure.microsoft.com/en-us/services/machine-learning-studio/ </a:t>
            </a:r>
            <a:r>
              <a:rPr lang="en-IE" sz="1200" b="0" i="0" u="none" strike="noStrike" kern="1200" dirty="0">
                <a:solidFill>
                  <a:schemeClr val="tx1"/>
                </a:solidFill>
                <a:effectLst/>
                <a:latin typeface="+mn-lt"/>
                <a:ea typeface="+mn-ea"/>
                <a:cs typeface="+mn-cs"/>
              </a:rPr>
              <a:t>for more general details.</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For a full list of Artificial Intelligence and Machine Learning services available with Azure, see the AI + Machine Learning section on the </a:t>
            </a:r>
            <a:r>
              <a:rPr lang="en-IE" u="sng" dirty="0"/>
              <a:t>https://azure.microsoft.com/en-us/overview/ai-platform/ </a:t>
            </a:r>
            <a:r>
              <a:rPr lang="en-IE" sz="1200" kern="1200" dirty="0">
                <a:solidFill>
                  <a:schemeClr val="tx1"/>
                </a:solidFill>
                <a:effectLst/>
                <a:latin typeface="+mn-lt"/>
                <a:ea typeface="+mn-ea"/>
                <a:cs typeface="+mn-cs"/>
              </a:rPr>
              <a:t>page.</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228013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Functions</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Functions are ideal when you're only concerned with the code running your service and not the underlying platform or infrastructure. Azure Functions are commonly used when you need to perform work in response to an event—often via a REST request, timer, or message from another Azure service—and when that work can be completed quickly, within seconds or less. Seehttps://docs.microsoft.com/en-us/azure/azure-functions/ 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Logic Apps</a:t>
            </a:r>
          </a:p>
          <a:p>
            <a:pPr marL="0" indent="0">
              <a:buFont typeface="Arial" panose="020B0604020202020204" pitchFamily="34" charset="0"/>
              <a:buNone/>
            </a:pPr>
            <a:r>
              <a:rPr lang="en-IE" sz="1200" b="0" i="1" u="none" strike="noStrike" kern="1200" dirty="0">
                <a:solidFill>
                  <a:schemeClr val="tx1"/>
                </a:solidFill>
                <a:effectLst/>
                <a:latin typeface="+mn-lt"/>
                <a:ea typeface="+mn-ea"/>
                <a:cs typeface="+mn-cs"/>
              </a:rPr>
              <a:t>Azure Logic Apps</a:t>
            </a:r>
            <a:r>
              <a:rPr lang="en-IE" sz="1200" b="0" i="0" u="none" strike="noStrike" kern="1200" dirty="0">
                <a:solidFill>
                  <a:schemeClr val="tx1"/>
                </a:solidFill>
                <a:effectLst/>
                <a:latin typeface="+mn-lt"/>
                <a:ea typeface="+mn-ea"/>
                <a:cs typeface="+mn-cs"/>
              </a:rPr>
              <a:t> is a cloud service that helps you automate and orchestrate tasks, business processes, and workflows when you need to integrate apps, data, systems, and services across enterprises or organizations. Logic Apps simplifies how you design and build scalable solutions. See </a:t>
            </a:r>
            <a:r>
              <a:rPr lang="en-IE" u="sng" dirty="0"/>
              <a:t>https://docs.microsoft.com/en-us/azure/logic-apps/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Event Grid</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Event Grid allows you to easily build applications with event-based architectures. It's a fully-managed, intelligent event routing service that uses a publish-subscribe model for uniform event consumption. See </a:t>
            </a:r>
            <a:r>
              <a:rPr lang="en-IE" u="sng" dirty="0"/>
              <a:t>https://docs.microsoft.com/en-us/azure/event-grid/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For more details about serverless services available with Azure, see </a:t>
            </a:r>
            <a:r>
              <a:rPr lang="en-IE" u="sng" dirty="0"/>
              <a:t>https://azure.microsoft.com/en-us/solutions/serverless/ </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25361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none" strike="noStrike" kern="1200" dirty="0">
                <a:solidFill>
                  <a:schemeClr val="tx1"/>
                </a:solidFill>
                <a:effectLst/>
                <a:latin typeface="+mn-lt"/>
                <a:ea typeface="+mn-ea"/>
                <a:cs typeface="+mn-cs"/>
              </a:rPr>
              <a:t>Azure DevOps Services</a:t>
            </a:r>
          </a:p>
          <a:p>
            <a:r>
              <a:rPr lang="en-IE" sz="1200" b="0" i="0" u="none" strike="noStrike" kern="1200" dirty="0">
                <a:solidFill>
                  <a:schemeClr val="tx1"/>
                </a:solidFill>
                <a:effectLst/>
                <a:latin typeface="+mn-lt"/>
                <a:ea typeface="+mn-ea"/>
                <a:cs typeface="+mn-cs"/>
              </a:rPr>
              <a:t>Azure DevOps Services (formerly known as </a:t>
            </a:r>
            <a:r>
              <a:rPr lang="en-IE" sz="1200" b="0" i="1" u="none" strike="noStrike" kern="1200" dirty="0">
                <a:solidFill>
                  <a:schemeClr val="tx1"/>
                </a:solidFill>
                <a:effectLst/>
                <a:latin typeface="+mn-lt"/>
                <a:ea typeface="+mn-ea"/>
                <a:cs typeface="+mn-cs"/>
              </a:rPr>
              <a:t>Visual Studio Team Services (VSTS)</a:t>
            </a:r>
            <a:r>
              <a:rPr lang="en-IE" sz="1200" b="0" i="0" u="none" strike="noStrike" kern="1200" dirty="0">
                <a:solidFill>
                  <a:schemeClr val="tx1"/>
                </a:solidFill>
                <a:effectLst/>
                <a:latin typeface="+mn-lt"/>
                <a:ea typeface="+mn-ea"/>
                <a:cs typeface="+mn-cs"/>
              </a:rPr>
              <a:t>), provides development collaboration tools including high-performance pipelines, free private Git repositories, configurable Kanban boards, and extensive automated and cloud-based load testing. See </a:t>
            </a:r>
            <a:r>
              <a:rPr lang="en-IE" u="sng" dirty="0"/>
              <a:t>https://docs.microsoft.com/en-us/azure/devops/ </a:t>
            </a:r>
            <a:r>
              <a:rPr lang="en-IE" sz="1200" b="0" i="0" u="none" strike="noStrike" kern="1200" dirty="0">
                <a:solidFill>
                  <a:schemeClr val="tx1"/>
                </a:solidFill>
                <a:effectLst/>
                <a:latin typeface="+mn-lt"/>
                <a:ea typeface="+mn-ea"/>
                <a:cs typeface="+mn-cs"/>
              </a:rPr>
              <a:t>for more details.</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DevTest Labs</a:t>
            </a:r>
          </a:p>
          <a:p>
            <a:r>
              <a:rPr lang="en-IE" sz="1200" b="0" i="0" u="none" strike="noStrike" kern="1200" dirty="0">
                <a:solidFill>
                  <a:schemeClr val="tx1"/>
                </a:solidFill>
                <a:effectLst/>
                <a:latin typeface="+mn-lt"/>
                <a:ea typeface="+mn-ea"/>
                <a:cs typeface="+mn-cs"/>
              </a:rPr>
              <a:t>Azure DevTest Labs is a service that helps developers and testers quickly create environments in Azure while minimizing waste and controlling cost. Users can test their latest application versions by quickly provisioning Windows and Linux environments using reusable templates and artifacts. See </a:t>
            </a:r>
            <a:r>
              <a:rPr lang="en-IE" u="sng" dirty="0"/>
              <a:t>https://azure.microsoft.com/en-us/services/devtest-lab/ </a:t>
            </a:r>
            <a:r>
              <a:rPr lang="en-IE" sz="1200" b="0" i="0" u="none" strike="noStrike" kern="1200" dirty="0">
                <a:solidFill>
                  <a:schemeClr val="tx1"/>
                </a:solidFill>
                <a:effectLst/>
                <a:latin typeface="+mn-lt"/>
                <a:ea typeface="+mn-ea"/>
                <a:cs typeface="+mn-cs"/>
              </a:rPr>
              <a:t>for more general details.</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For more general details on DevOps services available with Azure, see </a:t>
            </a:r>
            <a:r>
              <a:rPr lang="en-IE" u="sng" dirty="0"/>
              <a:t>https://docs.microsoft.com/en-us/azure/#pivot=products&amp;panel=devops </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671017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39</a:t>
            </a:fld>
            <a:endParaRPr lang="en-US" dirty="0"/>
          </a:p>
        </p:txBody>
      </p:sp>
    </p:spTree>
    <p:extLst>
      <p:ext uri="{BB962C8B-B14F-4D97-AF65-F5344CB8AC3E}">
        <p14:creationId xmlns:p14="http://schemas.microsoft.com/office/powerpoint/2010/main" val="1856296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Consider opening each tool and showing students what they look like. You can expand on the detail in the slide with the information below if you have time., show them how to access them and what the </a:t>
            </a:r>
            <a:r>
              <a:rPr lang="en-IE" sz="1200" b="0" i="0" u="none" strike="noStrike" kern="1200" dirty="0" err="1">
                <a:solidFill>
                  <a:schemeClr val="tx1"/>
                </a:solidFill>
                <a:effectLst/>
                <a:latin typeface="+mn-lt"/>
                <a:ea typeface="+mn-ea"/>
                <a:cs typeface="+mn-cs"/>
              </a:rPr>
              <a:t>urls</a:t>
            </a:r>
            <a:r>
              <a:rPr lang="en-IE" sz="1200" b="0" i="0" u="none" strike="noStrike" kern="1200" dirty="0">
                <a:solidFill>
                  <a:schemeClr val="tx1"/>
                </a:solidFill>
                <a:effectLst/>
                <a:latin typeface="+mn-lt"/>
                <a:ea typeface="+mn-ea"/>
                <a:cs typeface="+mn-cs"/>
              </a:rPr>
              <a:t> are if applicable </a:t>
            </a:r>
          </a:p>
          <a:p>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Portal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hlinkClick r:id="rId3"/>
              </a:rPr>
              <a:t>https://portal.azure.com</a:t>
            </a:r>
            <a:endParaRPr lang="en-IE" dirty="0"/>
          </a:p>
          <a:p>
            <a:pPr marL="0" indent="0">
              <a:buFont typeface="Arial" panose="020B0604020202020204" pitchFamily="34" charset="0"/>
              <a:buNone/>
            </a:pPr>
            <a:endParaRPr lang="en-IE" sz="1200" b="1"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IE" sz="1200" b="1"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PowerShell</a:t>
            </a:r>
          </a:p>
          <a:p>
            <a:pPr marL="0" indent="0">
              <a:buFont typeface="Arial" panose="020B0604020202020204" pitchFamily="34" charset="0"/>
              <a:buNone/>
            </a:pPr>
            <a:r>
              <a:rPr lang="en-IE" sz="1200" b="0" i="1" u="none" strike="noStrike" kern="1200" dirty="0">
                <a:solidFill>
                  <a:schemeClr val="tx1"/>
                </a:solidFill>
                <a:effectLst/>
                <a:latin typeface="+mn-lt"/>
                <a:ea typeface="+mn-ea"/>
                <a:cs typeface="+mn-cs"/>
              </a:rPr>
              <a:t>Azure PowerShell </a:t>
            </a:r>
            <a:r>
              <a:rPr lang="en-IE" sz="1200" b="0" i="0" u="none" strike="noStrike" kern="1200" dirty="0">
                <a:solidFill>
                  <a:schemeClr val="tx1"/>
                </a:solidFill>
                <a:effectLst/>
                <a:latin typeface="+mn-lt"/>
                <a:ea typeface="+mn-ea"/>
                <a:cs typeface="+mn-cs"/>
              </a:rPr>
              <a:t>is a module that you add to Windows PowerShell or PowerShell Core that enables you to connect to your Azure subscription and manage resources. </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CLI</a:t>
            </a:r>
          </a:p>
          <a:p>
            <a:pPr marL="0" indent="0">
              <a:buFont typeface="Arial" panose="020B0604020202020204" pitchFamily="34" charset="0"/>
              <a:buNone/>
            </a:pPr>
            <a:r>
              <a:rPr lang="en-IE" sz="1200" b="0" i="0" u="none" strike="noStrike" kern="1200" dirty="0">
                <a:solidFill>
                  <a:schemeClr val="tx1"/>
                </a:solidFill>
                <a:effectLst/>
                <a:latin typeface="+mn-lt"/>
                <a:ea typeface="+mn-ea"/>
                <a:cs typeface="+mn-cs"/>
              </a:rPr>
              <a:t>Azure Command-Line Interface (Azure CLI) is a cross-platform command-line program that connects to Azure and executes administrative commands on Azure resources. </a:t>
            </a:r>
          </a:p>
          <a:p>
            <a:pPr marL="0" indent="0">
              <a:buFont typeface="Arial" panose="020B0604020202020204" pitchFamily="34" charset="0"/>
              <a:buNone/>
            </a:pPr>
            <a:endParaRPr lang="en-IE" sz="1200" b="0" i="0" u="none" strike="noStrike" kern="1200" dirty="0">
              <a:solidFill>
                <a:schemeClr val="tx1"/>
              </a:solidFill>
              <a:effectLst/>
              <a:latin typeface="+mn-lt"/>
              <a:ea typeface="+mn-ea"/>
              <a:cs typeface="+mn-cs"/>
            </a:endParaRPr>
          </a:p>
          <a:p>
            <a:r>
              <a:rPr lang="en-IE" sz="1200" b="1" i="0" u="none" strike="noStrike" kern="1200" dirty="0">
                <a:solidFill>
                  <a:schemeClr val="tx1"/>
                </a:solidFill>
                <a:effectLst/>
                <a:latin typeface="+mn-lt"/>
                <a:ea typeface="+mn-ea"/>
                <a:cs typeface="+mn-cs"/>
              </a:rPr>
              <a:t>Azure Cloud Shell</a:t>
            </a:r>
          </a:p>
          <a:p>
            <a:r>
              <a:rPr lang="en-IE" sz="1200" b="0" i="0" u="none" strike="noStrike" kern="1200" dirty="0">
                <a:solidFill>
                  <a:schemeClr val="tx1"/>
                </a:solidFill>
                <a:effectLst/>
                <a:latin typeface="+mn-lt"/>
                <a:ea typeface="+mn-ea"/>
                <a:cs typeface="+mn-cs"/>
              </a:rPr>
              <a:t>Azure Cloud Shell is a browser-based scripting environment in your portal. It provides the flexibility of choosing the shell experience that best suits the way you work. Linux users can opt for a Bash experience, while Windows users can opt for PowerShell. </a:t>
            </a:r>
            <a:r>
              <a:rPr lang="en-IE" sz="1200" kern="1200" dirty="0">
                <a:solidFill>
                  <a:schemeClr val="tx1"/>
                </a:solidFill>
                <a:effectLst/>
                <a:latin typeface="+mn-lt"/>
                <a:ea typeface="+mn-ea"/>
                <a:cs typeface="+mn-cs"/>
              </a:rPr>
              <a:t> You can access Azure Cloud Shell by going to </a:t>
            </a:r>
            <a:r>
              <a:rPr lang="en-IE" sz="1200" b="0" i="0" u="none" strike="noStrike" kern="1200" dirty="0">
                <a:solidFill>
                  <a:schemeClr val="tx1"/>
                </a:solidFill>
                <a:effectLst/>
                <a:latin typeface="+mn-lt"/>
                <a:ea typeface="+mn-ea"/>
                <a:cs typeface="+mn-cs"/>
                <a:hlinkClick r:id="rId4"/>
              </a:rPr>
              <a:t>https://shell.azure.com/</a:t>
            </a:r>
            <a:r>
              <a:rPr lang="en-IE" sz="1200" kern="1200" dirty="0">
                <a:solidFill>
                  <a:schemeClr val="tx1"/>
                </a:solidFill>
                <a:effectLst/>
                <a:latin typeface="+mn-lt"/>
                <a:ea typeface="+mn-ea"/>
                <a:cs typeface="+mn-cs"/>
              </a:rPr>
              <a:t>.</a:t>
            </a:r>
          </a:p>
          <a:p>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Note</a:t>
            </a:r>
            <a:r>
              <a:rPr lang="en-IE" sz="1200" kern="1200" dirty="0">
                <a:solidFill>
                  <a:schemeClr val="tx1"/>
                </a:solidFill>
                <a:effectLst/>
                <a:latin typeface="+mn-lt"/>
                <a:ea typeface="+mn-ea"/>
                <a:cs typeface="+mn-cs"/>
              </a:rPr>
              <a:t>: There are also </a:t>
            </a:r>
            <a:r>
              <a:rPr lang="en-IE" sz="1200" b="1" kern="1200" dirty="0">
                <a:solidFill>
                  <a:schemeClr val="tx1"/>
                </a:solidFill>
                <a:effectLst/>
                <a:latin typeface="+mn-lt"/>
                <a:ea typeface="+mn-ea"/>
                <a:cs typeface="+mn-cs"/>
              </a:rPr>
              <a:t>Azure SDKs</a:t>
            </a:r>
            <a:r>
              <a:rPr lang="en-IE" sz="1200" kern="1200" dirty="0">
                <a:solidFill>
                  <a:schemeClr val="tx1"/>
                </a:solidFill>
                <a:effectLst/>
                <a:latin typeface="+mn-lt"/>
                <a:ea typeface="+mn-ea"/>
                <a:cs typeface="+mn-cs"/>
              </a:rPr>
              <a:t> in a range of languages, as well as </a:t>
            </a:r>
            <a:r>
              <a:rPr lang="en-IE" sz="1200" b="1" kern="1200" dirty="0">
                <a:solidFill>
                  <a:schemeClr val="tx1"/>
                </a:solidFill>
                <a:effectLst/>
                <a:latin typeface="+mn-lt"/>
                <a:ea typeface="+mn-ea"/>
                <a:cs typeface="+mn-cs"/>
              </a:rPr>
              <a:t>REST APIs</a:t>
            </a:r>
            <a:r>
              <a:rPr lang="en-IE" sz="1200" kern="1200" dirty="0">
                <a:solidFill>
                  <a:schemeClr val="tx1"/>
                </a:solidFill>
                <a:effectLst/>
                <a:latin typeface="+mn-lt"/>
                <a:ea typeface="+mn-ea"/>
                <a:cs typeface="+mn-cs"/>
              </a:rPr>
              <a:t> through which you can configure Azure. For a full list of tools available, see the </a:t>
            </a:r>
            <a:r>
              <a:rPr lang="en-IE" sz="1200" b="0" i="0" u="none" strike="noStrike" kern="1200" dirty="0">
                <a:solidFill>
                  <a:schemeClr val="tx1"/>
                </a:solidFill>
                <a:effectLst/>
                <a:latin typeface="+mn-lt"/>
                <a:ea typeface="+mn-ea"/>
                <a:cs typeface="+mn-cs"/>
                <a:hlinkClick r:id="rId5"/>
              </a:rPr>
              <a:t>Downloads</a:t>
            </a:r>
            <a:r>
              <a:rPr lang="en-IE" sz="1200" kern="1200" dirty="0">
                <a:solidFill>
                  <a:schemeClr val="tx1"/>
                </a:solidFill>
                <a:effectLst/>
                <a:latin typeface="+mn-lt"/>
                <a:ea typeface="+mn-ea"/>
                <a:cs typeface="+mn-cs"/>
              </a:rPr>
              <a:t> page.</a:t>
            </a:r>
          </a:p>
          <a:p>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555845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41</a:t>
            </a:fld>
            <a:endParaRPr lang="en-US" dirty="0"/>
          </a:p>
        </p:txBody>
      </p:sp>
    </p:spTree>
    <p:extLst>
      <p:ext uri="{BB962C8B-B14F-4D97-AF65-F5344CB8AC3E}">
        <p14:creationId xmlns:p14="http://schemas.microsoft.com/office/powerpoint/2010/main" val="303443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can just read through the tasks and get a feel for how it works or actually step through it like a lab task.</a:t>
            </a:r>
          </a:p>
          <a:p>
            <a:endParaRPr lang="en-US" dirty="0"/>
          </a:p>
          <a:p>
            <a:r>
              <a:rPr lang="en-US" dirty="0"/>
              <a:t>Another option could be to complete the walkthrough at the end of the module, and complete all or some of the walkthroughs in the module together at that stage, like an end of module or even end of course lab.</a:t>
            </a:r>
          </a:p>
        </p:txBody>
      </p:sp>
      <p:sp>
        <p:nvSpPr>
          <p:cNvPr id="4" name="Slide Number Placeholder 3"/>
          <p:cNvSpPr>
            <a:spLocks noGrp="1"/>
          </p:cNvSpPr>
          <p:nvPr>
            <p:ph type="sldNum" sz="quarter" idx="5"/>
          </p:nvPr>
        </p:nvSpPr>
        <p:spPr/>
        <p:txBody>
          <a:bodyPr/>
          <a:lstStyle/>
          <a:p>
            <a:fld id="{6F86FB4F-9A3A-4149-B0E9-5278F91246FB}" type="slidenum">
              <a:rPr lang="en-US" smtClean="0"/>
              <a:t>42</a:t>
            </a:fld>
            <a:endParaRPr lang="en-US" dirty="0"/>
          </a:p>
        </p:txBody>
      </p:sp>
    </p:spTree>
    <p:extLst>
      <p:ext uri="{BB962C8B-B14F-4D97-AF65-F5344CB8AC3E}">
        <p14:creationId xmlns:p14="http://schemas.microsoft.com/office/powerpoint/2010/main" val="3439454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You access Azure Advisor through the Azure portal. After you sign in to the portal, either select </a:t>
            </a:r>
            <a:r>
              <a:rPr lang="en-IE" sz="1200" b="1" i="0" u="none" strike="noStrike" kern="1200" dirty="0">
                <a:solidFill>
                  <a:schemeClr val="tx1"/>
                </a:solidFill>
                <a:effectLst/>
                <a:latin typeface="+mn-lt"/>
                <a:ea typeface="+mn-ea"/>
                <a:cs typeface="+mn-cs"/>
              </a:rPr>
              <a:t>Advisor</a:t>
            </a:r>
            <a:r>
              <a:rPr lang="en-IE" sz="1200" b="0" i="0" u="none" strike="noStrike" kern="1200" dirty="0">
                <a:solidFill>
                  <a:schemeClr val="tx1"/>
                </a:solidFill>
                <a:effectLst/>
                <a:latin typeface="+mn-lt"/>
                <a:ea typeface="+mn-ea"/>
                <a:cs typeface="+mn-cs"/>
              </a:rPr>
              <a:t> from the navigation menu, or search for it in the </a:t>
            </a:r>
            <a:r>
              <a:rPr lang="en-IE" sz="1200" b="0" i="1" u="none" strike="noStrike" kern="1200" dirty="0">
                <a:solidFill>
                  <a:schemeClr val="tx1"/>
                </a:solidFill>
                <a:effectLst/>
                <a:latin typeface="+mn-lt"/>
                <a:ea typeface="+mn-ea"/>
                <a:cs typeface="+mn-cs"/>
              </a:rPr>
              <a:t>All services</a:t>
            </a:r>
            <a:r>
              <a:rPr lang="en-IE" sz="1200" b="0" i="0" u="none" strike="noStrike" kern="1200" dirty="0">
                <a:solidFill>
                  <a:schemeClr val="tx1"/>
                </a:solidFill>
                <a:effectLst/>
                <a:latin typeface="+mn-lt"/>
                <a:ea typeface="+mn-ea"/>
                <a:cs typeface="+mn-cs"/>
              </a:rPr>
              <a:t> menu.</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You can download recommendations from Azure Advisor in PDF or CSV format, which you can then share.</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For more details about Azure Advisor, go to </a:t>
            </a:r>
            <a:r>
              <a:rPr lang="en-IE" u="sng" dirty="0"/>
              <a:t>https://docs.microsoft.com/en-us/azure/advisor/</a:t>
            </a:r>
            <a:endParaRPr lang="en-IE" sz="1200" b="0" i="0" u="none" strike="noStrike"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986266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44</a:t>
            </a:fld>
            <a:endParaRPr lang="en-US" dirty="0"/>
          </a:p>
        </p:txBody>
      </p:sp>
    </p:spTree>
    <p:extLst>
      <p:ext uri="{BB962C8B-B14F-4D97-AF65-F5344CB8AC3E}">
        <p14:creationId xmlns:p14="http://schemas.microsoft.com/office/powerpoint/2010/main" val="3890825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Answers </a:t>
            </a:r>
          </a:p>
          <a:p>
            <a:endParaRPr lang="en-I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dirty="0">
                <a:solidFill>
                  <a:schemeClr val="tx1"/>
                </a:solidFill>
                <a:effectLst/>
                <a:latin typeface="+mn-lt"/>
                <a:ea typeface="+mn-ea"/>
                <a:cs typeface="+mn-cs"/>
              </a:rPr>
              <a:t>Question 1: Region, Geography, Availability zone, Availability Set, Resource group, and Azure Resource Manager are all </a:t>
            </a:r>
            <a:r>
              <a:rPr lang="en-IE" dirty="0"/>
              <a:t>core architectural components of Azure.</a:t>
            </a:r>
            <a:endParaRPr lang="en-IE" sz="1200" b="0" kern="1200" dirty="0">
              <a:solidFill>
                <a:schemeClr val="tx1"/>
              </a:solidFill>
              <a:effectLst/>
              <a:latin typeface="+mn-lt"/>
              <a:ea typeface="+mn-ea"/>
              <a:cs typeface="+mn-cs"/>
            </a:endParaRPr>
          </a:p>
          <a:p>
            <a:endParaRPr lang="en-US" b="1" dirty="0"/>
          </a:p>
          <a:p>
            <a:r>
              <a:rPr lang="en-US" dirty="0"/>
              <a:t>Question 2: </a:t>
            </a:r>
            <a:r>
              <a:rPr lang="en-IE" sz="1200" b="0" kern="1200" dirty="0">
                <a:solidFill>
                  <a:schemeClr val="tx1"/>
                </a:solidFill>
                <a:effectLst/>
                <a:latin typeface="+mn-lt"/>
                <a:ea typeface="+mn-ea"/>
                <a:cs typeface="+mn-cs"/>
              </a:rPr>
              <a:t>Resource group is the correct answer. Each resource must exist in one, and only one, resource group.</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3: </a:t>
            </a:r>
            <a:r>
              <a:rPr lang="en-IE" sz="1200" b="0" kern="1200" dirty="0">
                <a:solidFill>
                  <a:schemeClr val="tx1"/>
                </a:solidFill>
                <a:effectLst/>
                <a:latin typeface="+mn-lt"/>
                <a:ea typeface="+mn-ea"/>
                <a:cs typeface="+mn-cs"/>
              </a:rPr>
              <a:t>Azure Virtual Machines is the correct answer, because it is an IaaS service and as such you are responsible for configuring and managing the virtual machine on which the application will run. This enables you to customize it as needed in this case.</a:t>
            </a:r>
          </a:p>
        </p:txBody>
      </p:sp>
      <p:sp>
        <p:nvSpPr>
          <p:cNvPr id="4" name="Slide Number Placeholder 3"/>
          <p:cNvSpPr>
            <a:spLocks noGrp="1"/>
          </p:cNvSpPr>
          <p:nvPr>
            <p:ph type="sldNum" sz="quarter" idx="5"/>
          </p:nvPr>
        </p:nvSpPr>
        <p:spPr/>
        <p:txBody>
          <a:bodyPr/>
          <a:lstStyle/>
          <a:p>
            <a:fld id="{6F86FB4F-9A3A-4149-B0E9-5278F91246FB}" type="slidenum">
              <a:rPr lang="en-US" smtClean="0"/>
              <a:t>45</a:t>
            </a:fld>
            <a:endParaRPr lang="en-US" dirty="0"/>
          </a:p>
        </p:txBody>
      </p:sp>
    </p:spTree>
    <p:extLst>
      <p:ext uri="{BB962C8B-B14F-4D97-AF65-F5344CB8AC3E}">
        <p14:creationId xmlns:p14="http://schemas.microsoft.com/office/powerpoint/2010/main" val="275844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6FB4F-9A3A-4149-B0E9-5278F91246FB}" type="slidenum">
              <a:rPr lang="en-US" smtClean="0"/>
              <a:t>4</a:t>
            </a:fld>
            <a:endParaRPr lang="en-US" dirty="0"/>
          </a:p>
        </p:txBody>
      </p:sp>
    </p:spTree>
    <p:extLst>
      <p:ext uri="{BB962C8B-B14F-4D97-AF65-F5344CB8AC3E}">
        <p14:creationId xmlns:p14="http://schemas.microsoft.com/office/powerpoint/2010/main" val="257541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958850"/>
            <a:ext cx="5607050" cy="3154363"/>
          </a:xfrm>
        </p:spPr>
      </p:sp>
      <p:sp>
        <p:nvSpPr>
          <p:cNvPr id="3" name="Notes Placeholder 2"/>
          <p:cNvSpPr>
            <a:spLocks noGrp="1"/>
          </p:cNvSpPr>
          <p:nvPr>
            <p:ph type="body" idx="1"/>
          </p:nvPr>
        </p:nvSpPr>
        <p:spPr>
          <a:xfrm>
            <a:off x="685800" y="4572000"/>
            <a:ext cx="5486400" cy="4113213"/>
          </a:xfrm>
        </p:spPr>
        <p:txBody>
          <a:bodyPr/>
          <a:lstStyle/>
          <a:p>
            <a:r>
              <a:rPr lang="en-IE" sz="1200" b="0" i="0" u="none" strike="noStrike" kern="1200" dirty="0">
                <a:solidFill>
                  <a:schemeClr val="tx1"/>
                </a:solidFill>
                <a:effectLst/>
                <a:latin typeface="+mn-lt"/>
                <a:ea typeface="+mn-ea"/>
                <a:cs typeface="+mn-cs"/>
              </a:rPr>
              <a:t>A list of regions and their locations is available at </a:t>
            </a:r>
            <a:r>
              <a:rPr lang="en-IE" u="sng" dirty="0"/>
              <a:t>https://azure.microsoft.com/en-us/global-infrastructure/locations/</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In the context of this course, this is what we mean by "region.</a:t>
            </a: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Microsoft Azure has more global regions than any other cloud provider. This provides customers the flexibility and scale needed to bring applications closer to users around the world, preserving data residency and offering comprehensive compliance and resiliency options for customer. At the time of writing this, Azure is generally available in 42 regions around the world, with plans announced for 12 additional regions.</a:t>
            </a:r>
          </a:p>
          <a:p>
            <a:endParaRPr lang="en-I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Special Azure regions</a:t>
            </a:r>
          </a:p>
          <a:p>
            <a:r>
              <a:rPr lang="en-IE" sz="1200" b="0" i="0" u="none" strike="noStrike" kern="1200" dirty="0">
                <a:solidFill>
                  <a:schemeClr val="tx1"/>
                </a:solidFill>
                <a:effectLst/>
                <a:latin typeface="+mn-lt"/>
                <a:ea typeface="+mn-ea"/>
                <a:cs typeface="+mn-cs"/>
              </a:rPr>
              <a:t>Special regions include:</a:t>
            </a:r>
          </a:p>
          <a:p>
            <a:pPr marL="171450" indent="-171450">
              <a:buFont typeface="Arial" panose="020B0604020202020204" pitchFamily="34" charset="0"/>
              <a:buChar char="•"/>
            </a:pPr>
            <a:r>
              <a:rPr lang="en-IE" sz="1200" u="none" strike="noStrike" kern="1200" dirty="0">
                <a:solidFill>
                  <a:schemeClr val="tx1"/>
                </a:solidFill>
                <a:effectLst/>
                <a:latin typeface="+mn-lt"/>
                <a:ea typeface="+mn-ea"/>
                <a:cs typeface="+mn-cs"/>
              </a:rPr>
              <a:t>US DoD Central, US Gov Virginia, US Gov Iowa </a:t>
            </a:r>
            <a:r>
              <a:rPr lang="en-IE" sz="1200" b="0" i="0" u="none" strike="noStrike" kern="1200" dirty="0">
                <a:solidFill>
                  <a:schemeClr val="tx1"/>
                </a:solidFill>
                <a:effectLst/>
                <a:latin typeface="+mn-lt"/>
                <a:ea typeface="+mn-ea"/>
                <a:cs typeface="+mn-cs"/>
              </a:rPr>
              <a:t>and more in the US. These are physical and logical network-isolated instances of Azure for US government agencies and partners. They are operated by screened US personnel. Includes additional compliance certifications.</a:t>
            </a:r>
          </a:p>
          <a:p>
            <a:pPr marL="171450" indent="-171450">
              <a:buFont typeface="Arial" panose="020B0604020202020204" pitchFamily="34" charset="0"/>
              <a:buChar char="•"/>
            </a:pPr>
            <a:r>
              <a:rPr lang="en-IE" sz="1200" u="none" strike="noStrike" kern="1200" dirty="0">
                <a:solidFill>
                  <a:schemeClr val="tx1"/>
                </a:solidFill>
                <a:effectLst/>
                <a:latin typeface="+mn-lt"/>
                <a:ea typeface="+mn-ea"/>
                <a:cs typeface="+mn-cs"/>
              </a:rPr>
              <a:t>China East, China North, </a:t>
            </a:r>
            <a:r>
              <a:rPr lang="en-IE" sz="1200" b="0" i="0" u="none" strike="noStrike" kern="1200" dirty="0">
                <a:solidFill>
                  <a:schemeClr val="tx1"/>
                </a:solidFill>
                <a:effectLst/>
                <a:latin typeface="+mn-lt"/>
                <a:ea typeface="+mn-ea"/>
                <a:cs typeface="+mn-cs"/>
              </a:rPr>
              <a:t>and more in China. These regions are available through a unique partnership between Microsoft and 21Vianet, whereby Microsoft does not directly maintain the datacenters.</a:t>
            </a:r>
          </a:p>
          <a:p>
            <a:pPr marL="171450" indent="-171450">
              <a:buFont typeface="Arial" panose="020B0604020202020204" pitchFamily="34" charset="0"/>
              <a:buChar char="•"/>
            </a:pPr>
            <a:r>
              <a:rPr lang="en-IE" sz="1200" u="none" strike="noStrike" kern="1200" dirty="0">
                <a:solidFill>
                  <a:schemeClr val="tx1"/>
                </a:solidFill>
                <a:effectLst/>
                <a:latin typeface="+mn-lt"/>
                <a:ea typeface="+mn-ea"/>
                <a:cs typeface="+mn-cs"/>
              </a:rPr>
              <a:t>Germany Central and Germany Northeast</a:t>
            </a:r>
            <a:r>
              <a:rPr lang="en-IE" sz="1200" i="1" u="none" strike="noStrike" kern="1200" dirty="0">
                <a:solidFill>
                  <a:schemeClr val="tx1"/>
                </a:solidFill>
                <a:effectLst/>
                <a:latin typeface="+mn-lt"/>
                <a:ea typeface="+mn-ea"/>
                <a:cs typeface="+mn-cs"/>
              </a:rPr>
              <a:t>.</a:t>
            </a:r>
            <a:r>
              <a:rPr lang="en-IE" sz="1200" b="1" i="0" u="none" strike="noStrike" kern="1200" dirty="0">
                <a:solidFill>
                  <a:schemeClr val="tx1"/>
                </a:solidFill>
                <a:effectLst/>
                <a:latin typeface="+mn-lt"/>
                <a:ea typeface="+mn-ea"/>
                <a:cs typeface="+mn-cs"/>
              </a:rPr>
              <a:t> </a:t>
            </a:r>
            <a:r>
              <a:rPr lang="en-IE" sz="1200" b="0" i="0" u="none" strike="noStrike" kern="1200" dirty="0">
                <a:solidFill>
                  <a:schemeClr val="tx1"/>
                </a:solidFill>
                <a:effectLst/>
                <a:latin typeface="+mn-lt"/>
                <a:ea typeface="+mn-ea"/>
                <a:cs typeface="+mn-cs"/>
              </a:rPr>
              <a:t>These regions are available through a data trustee model whereby customer data remains in Germany under control of T-Systems, a </a:t>
            </a:r>
            <a:r>
              <a:rPr lang="en-IE" dirty="0"/>
              <a:t>Deutsche Telekom company.</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a:xfrm>
            <a:off x="0" y="8781352"/>
            <a:ext cx="4289898" cy="266509"/>
          </a:xfrm>
        </p:spPr>
        <p:txBody>
          <a:bodyPr/>
          <a:lstStyle/>
          <a:p>
            <a:pPr defTabSz="914099" eaLnBrk="0" hangingPunct="0"/>
            <a:r>
              <a:rPr lang="en-US" sz="8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23623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Additional advantages of region pairs include: </a:t>
            </a:r>
          </a:p>
          <a:p>
            <a:pPr marL="171450" indent="-171450">
              <a:buFont typeface="Arial" panose="020B0604020202020204" pitchFamily="34" charset="0"/>
              <a:buChar char="•"/>
            </a:pPr>
            <a:r>
              <a:rPr lang="en-IE" dirty="0"/>
              <a:t>In the event of a wider Azure outage, one region out of every pair is prioritized to help reduce the time it takes to restore them for applications.</a:t>
            </a:r>
          </a:p>
          <a:p>
            <a:pPr marL="171450" indent="-171450">
              <a:buFont typeface="Arial" panose="020B0604020202020204" pitchFamily="34" charset="0"/>
              <a:buChar char="•"/>
            </a:pPr>
            <a:r>
              <a:rPr lang="en-IE" dirty="0"/>
              <a:t>Planned Azure updates are rolled out to paired regions one region at a time to minimize downtime and risk of application outage.</a:t>
            </a:r>
          </a:p>
          <a:p>
            <a:pPr marL="171450" indent="-171450">
              <a:buFont typeface="Arial" panose="020B0604020202020204" pitchFamily="34" charset="0"/>
              <a:buChar char="•"/>
            </a:pPr>
            <a:r>
              <a:rPr lang="en-IE" dirty="0"/>
              <a:t>Data continues to reside within the same geography as its pair (except for Brazil South) for tax and law enforcement jurisdiction purposes.</a:t>
            </a:r>
          </a:p>
          <a:p>
            <a:pPr marL="171450" indent="-171450">
              <a:buFont typeface="Arial" panose="020B0604020202020204" pitchFamily="34" charset="0"/>
              <a:buChar char="•"/>
            </a:pPr>
            <a:r>
              <a:rPr lang="en-IE" dirty="0"/>
              <a:t>Examples of region pairs would be West US paired with East US, and Southeast Asia paired with East Asia.</a:t>
            </a:r>
          </a:p>
          <a:p>
            <a:endParaRPr lang="en-IE" dirty="0"/>
          </a:p>
          <a:p>
            <a:r>
              <a:rPr lang="en-IE" b="1" dirty="0"/>
              <a:t>Note</a:t>
            </a:r>
            <a:r>
              <a:rPr lang="en-IE" dirty="0"/>
              <a:t>: A full list of region pairs is available at </a:t>
            </a:r>
            <a:r>
              <a:rPr lang="en-IE" u="sng" dirty="0"/>
              <a:t>https://docs.microsoft.com/en-us/azure/best-practices-availability-paired-regions#what-are-paired-regions </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799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A list of geography locations is available on the page </a:t>
            </a:r>
            <a:r>
              <a:rPr lang="en-IE" u="sng" dirty="0"/>
              <a:t>https://azure.microsoft.com/en-us/global-infrastructure/geographies/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92487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The availability zones are typically connected to each other through very fast, private fiberoptic networks.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Availability zones allow customers to run mission-critical applications with high availability and low-latency replication.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Availability zones are offered as a service within Azure, and to ensure resiliency, there’s a minimum of three separate zones in all enabled regions.</a:t>
            </a:r>
          </a:p>
          <a:p>
            <a:endParaRPr lang="en-IE" sz="1200" b="0" i="0" u="none" strike="noStrike" kern="1200" dirty="0">
              <a:solidFill>
                <a:schemeClr val="tx1"/>
              </a:solidFill>
              <a:effectLst/>
              <a:latin typeface="+mn-lt"/>
              <a:ea typeface="+mn-ea"/>
              <a:cs typeface="+mn-cs"/>
            </a:endParaRPr>
          </a:p>
          <a:p>
            <a:endParaRPr lang="en-IE" sz="1200" b="0" i="0" u="none" strike="noStrike" kern="1200" dirty="0">
              <a:solidFill>
                <a:schemeClr val="tx1"/>
              </a:solidFill>
              <a:effectLst/>
              <a:latin typeface="+mn-lt"/>
              <a:ea typeface="+mn-ea"/>
              <a:cs typeface="+mn-cs"/>
            </a:endParaRPr>
          </a:p>
          <a:p>
            <a:r>
              <a:rPr lang="en-IE" sz="1200" b="0" i="0" u="none" strike="noStrike" kern="1200" dirty="0">
                <a:solidFill>
                  <a:schemeClr val="tx1"/>
                </a:solidFill>
                <a:effectLst/>
                <a:latin typeface="+mn-lt"/>
                <a:ea typeface="+mn-ea"/>
                <a:cs typeface="+mn-cs"/>
              </a:rPr>
              <a:t>More details about Availability Zones in Azure are available at </a:t>
            </a:r>
            <a:r>
              <a:rPr lang="en-IE" u="sng" dirty="0"/>
              <a:t>https://docs.microsoft.com/en-us/azure/availability-zones/az-overview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4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Fault Domain : Si un asset d’un fault domain </a:t>
            </a:r>
            <a:r>
              <a:rPr lang="en-US" dirty="0" err="1"/>
              <a:t>tombe</a:t>
            </a:r>
            <a:r>
              <a:rPr lang="en-US" dirty="0"/>
              <a:t> </a:t>
            </a:r>
            <a:r>
              <a:rPr lang="en-US" dirty="0" err="1"/>
              <a:t>en</a:t>
            </a:r>
            <a:r>
              <a:rPr lang="en-US" dirty="0"/>
              <a:t> </a:t>
            </a:r>
            <a:r>
              <a:rPr lang="en-US" dirty="0" err="1"/>
              <a:t>panne</a:t>
            </a:r>
            <a:r>
              <a:rPr lang="en-US" dirty="0"/>
              <a:t>, </a:t>
            </a:r>
            <a:r>
              <a:rPr lang="en-US" dirty="0" err="1"/>
              <a:t>il</a:t>
            </a:r>
            <a:r>
              <a:rPr lang="en-US" dirty="0"/>
              <a:t> </a:t>
            </a:r>
            <a:r>
              <a:rPr lang="en-US" dirty="0" err="1"/>
              <a:t>n’impacte</a:t>
            </a:r>
            <a:r>
              <a:rPr lang="en-US" dirty="0"/>
              <a:t> que le fault domain </a:t>
            </a:r>
            <a:r>
              <a:rPr lang="en-US" dirty="0" err="1"/>
              <a:t>en</a:t>
            </a:r>
            <a:r>
              <a:rPr lang="en-US" dirty="0"/>
              <a:t> question et non les </a:t>
            </a:r>
            <a:r>
              <a:rPr lang="en-US" dirty="0" err="1"/>
              <a:t>autres</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6/26/2019 2:11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08227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F5B7-7C65-4F0D-9BBF-F0897403E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246C1-A983-409F-B9FE-68C384273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A63DE6-9AD6-4807-B823-DB4DFC623F40}"/>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58A701A2-24E3-4835-819E-21D267984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30F422-37F2-4084-B734-881EF6003C28}"/>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69120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9135-BDF2-4FF6-B594-2B7338476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1F54D-FAA0-4CF3-89AA-6905162343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B9852-5935-4919-835C-FF0E00171BD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1104246B-2ED3-4279-93A9-FAA416EA9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82B13-C31F-42A2-9D54-F5119C54A361}"/>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4267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2366B-7E81-469A-BAA3-5A92E7328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82072-61C5-4488-812B-291E09DE07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054FC-70F5-40C9-B405-89ECB59DD9DD}"/>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49258689-0BFE-4EC2-8D34-A9818FC62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6F4B48-1582-498E-878F-4306C2FE19CB}"/>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58622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692179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53422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116645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4FCC-6ED6-4512-85AB-51C9214EF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300BB-399B-4E67-A276-3DEDF30F6A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1456C-3008-40D6-95DC-69CDD35D0418}"/>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F8F47DDE-0B1D-4A5F-A599-28DB1A37B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53505C-670F-44C0-8BE4-0CAED6002B19}"/>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95007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1E0C-E478-4FBD-9EA4-E16921F64E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E3CC3-F8E2-4AD4-B6AD-5BA299DD8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65AD30-8A59-40BC-8C58-069790260485}"/>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04AF7994-73FC-4008-AD72-A817FFD21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0A866-95AC-4DB5-B33E-288AAD79B897}"/>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80741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4259-AFCC-48B8-8B6F-8CD0AD954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361F0-DB6A-474A-94BF-65317AF93F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25B24E-5823-43C6-B813-E2383A1338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B3D83-3D9D-47D9-8531-177E95300F2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555FD5D9-7A42-4264-B9B8-E0AA2315F4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E68B93-3462-465F-88E4-907876887190}"/>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78322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B33E-EB93-4519-988B-4D072B6F7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0A28B-9D46-4E5D-856A-CA6EEC3E0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DC2E64-6735-4601-A495-6C6FB598AE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4A198F-0E43-4A61-ACE9-0787B544C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7BB433-5592-4F90-AD76-0860E6EF8B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DDAEED-1A97-48D8-81D3-26705AB4AB9B}"/>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8" name="Footer Placeholder 7">
            <a:extLst>
              <a:ext uri="{FF2B5EF4-FFF2-40B4-BE49-F238E27FC236}">
                <a16:creationId xmlns:a16="http://schemas.microsoft.com/office/drawing/2014/main" id="{A77AA654-6676-4D3A-B66B-3AE9B7D947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EB38EF-AD90-4A80-8EEE-2C4FCA70CA37}"/>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32750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BA88-2E93-4364-9CD8-95E9C0DB86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62F12-3C33-4EA4-A2EC-2944D1F5474A}"/>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4" name="Footer Placeholder 3">
            <a:extLst>
              <a:ext uri="{FF2B5EF4-FFF2-40B4-BE49-F238E27FC236}">
                <a16:creationId xmlns:a16="http://schemas.microsoft.com/office/drawing/2014/main" id="{8BB2F196-29E3-433F-83F0-7C4BFC0646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AFFDA9-20A7-48FE-B2D8-03DA28C8E6A2}"/>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02879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9512A-442B-445B-8D79-11331254F4F2}"/>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3" name="Footer Placeholder 2">
            <a:extLst>
              <a:ext uri="{FF2B5EF4-FFF2-40B4-BE49-F238E27FC236}">
                <a16:creationId xmlns:a16="http://schemas.microsoft.com/office/drawing/2014/main" id="{CDCD38F0-640D-496E-AC2A-19F6D6DD00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615D18-6441-4021-A2AA-66C4CC1F7060}"/>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15112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C11E-9619-43E2-8F8E-2D5ADFEFD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E4029-1003-479B-AD74-5E72E7B0A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B3791F-4F6D-45FA-97DE-2E1CB1A23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B8D37A-478D-4E24-A8D9-9DA34A40F6D3}"/>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C4B4E305-4C98-4F91-A918-133362E1F3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CBA3A7-3FFC-4B1F-9463-FD99D2613343}"/>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62447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0A59-CF47-4310-B53B-222DECD78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1FAD8-A270-4835-B6F9-CB8CC4957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42CE73-0152-4ABF-9391-BD897F5B4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A5E9C5-88EF-4C3B-ACAD-129C7B5F8A31}"/>
              </a:ext>
            </a:extLst>
          </p:cNvPr>
          <p:cNvSpPr>
            <a:spLocks noGrp="1"/>
          </p:cNvSpPr>
          <p:nvPr>
            <p:ph type="dt" sz="half" idx="10"/>
          </p:nvPr>
        </p:nvSpPr>
        <p:spPr/>
        <p:txBody>
          <a:bodyPr/>
          <a:lstStyle/>
          <a:p>
            <a:fld id="{FFDB6D7C-7927-4CBB-8A3C-B48A277CE5CB}" type="datetimeFigureOut">
              <a:rPr lang="en-US" smtClean="0"/>
              <a:t>6/26/2019</a:t>
            </a:fld>
            <a:endParaRPr lang="en-US" dirty="0"/>
          </a:p>
        </p:txBody>
      </p:sp>
      <p:sp>
        <p:nvSpPr>
          <p:cNvPr id="6" name="Footer Placeholder 5">
            <a:extLst>
              <a:ext uri="{FF2B5EF4-FFF2-40B4-BE49-F238E27FC236}">
                <a16:creationId xmlns:a16="http://schemas.microsoft.com/office/drawing/2014/main" id="{9C878014-89C8-4906-AF20-FD3EAA6F1B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E4C83C-78E0-4D1F-BBAE-25B5AE633068}"/>
              </a:ext>
            </a:extLst>
          </p:cNvPr>
          <p:cNvSpPr>
            <a:spLocks noGrp="1"/>
          </p:cNvSpPr>
          <p:nvPr>
            <p:ph type="sldNum" sz="quarter" idx="12"/>
          </p:nvPr>
        </p:nvSpPr>
        <p:spPr/>
        <p:txBody>
          <a:bodyPr/>
          <a:lstStyle/>
          <a:p>
            <a:fld id="{4AA648C3-0431-4A67-B30B-7E65BA631734}" type="slidenum">
              <a:rPr lang="en-US" smtClean="0"/>
              <a:t>‹N°›</a:t>
            </a:fld>
            <a:endParaRPr lang="en-US" dirty="0"/>
          </a:p>
        </p:txBody>
      </p:sp>
    </p:spTree>
    <p:extLst>
      <p:ext uri="{BB962C8B-B14F-4D97-AF65-F5344CB8AC3E}">
        <p14:creationId xmlns:p14="http://schemas.microsoft.com/office/powerpoint/2010/main" val="32102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BF869-825D-431A-AAA3-26B4CD7B6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D95FF-A385-4514-97F5-8A57A5CAF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3DD2-D998-4965-9C06-C3DB37B7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B6D7C-7927-4CBB-8A3C-B48A277CE5CB}" type="datetimeFigureOut">
              <a:rPr lang="en-US" smtClean="0"/>
              <a:t>6/26/2019</a:t>
            </a:fld>
            <a:endParaRPr lang="en-US" dirty="0"/>
          </a:p>
        </p:txBody>
      </p:sp>
      <p:sp>
        <p:nvSpPr>
          <p:cNvPr id="5" name="Footer Placeholder 4">
            <a:extLst>
              <a:ext uri="{FF2B5EF4-FFF2-40B4-BE49-F238E27FC236}">
                <a16:creationId xmlns:a16="http://schemas.microsoft.com/office/drawing/2014/main" id="{ADAF7B06-0636-43B6-846A-1E876A320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6E1733-FBDD-46C8-B66A-725B3888F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648C3-0431-4A67-B30B-7E65BA631734}" type="slidenum">
              <a:rPr lang="en-US" smtClean="0"/>
              <a:t>‹N°›</a:t>
            </a:fld>
            <a:endParaRPr lang="en-US" dirty="0"/>
          </a:p>
        </p:txBody>
      </p:sp>
    </p:spTree>
    <p:extLst>
      <p:ext uri="{BB962C8B-B14F-4D97-AF65-F5344CB8AC3E}">
        <p14:creationId xmlns:p14="http://schemas.microsoft.com/office/powerpoint/2010/main" val="332992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GGfRogOCJQ"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Y8hz0oIuWDs"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9XgJG_vUaXk"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E3AC40CB-2BF1-4C72-B6CF-6EC68EF150D6}"/>
              </a:ext>
            </a:extLst>
          </p:cNvPr>
          <p:cNvSpPr>
            <a:spLocks noGrp="1"/>
          </p:cNvSpPr>
          <p:nvPr>
            <p:ph type="title"/>
          </p:nvPr>
        </p:nvSpPr>
        <p:spPr>
          <a:xfrm>
            <a:off x="613428" y="2460812"/>
            <a:ext cx="5025371" cy="2918012"/>
          </a:xfrm>
          <a:solidFill>
            <a:schemeClr val="bg1"/>
          </a:solidFill>
          <a:ln w="25400" cap="sq">
            <a:noFill/>
            <a:miter lim="800000"/>
          </a:ln>
        </p:spPr>
        <p:txBody>
          <a:bodyPr vert="horz" wrap="square" lIns="91440" tIns="45720" rIns="91440" bIns="45720" rtlCol="0" anchor="ctr">
            <a:normAutofit/>
          </a:bodyPr>
          <a:lstStyle/>
          <a:p>
            <a:pPr algn="ctr" defTabSz="914400">
              <a:lnSpc>
                <a:spcPct val="90000"/>
              </a:lnSpc>
            </a:pPr>
            <a:r>
              <a:rPr lang="en-US" sz="3600" dirty="0">
                <a:solidFill>
                  <a:schemeClr val="tx1"/>
                </a:solidFill>
                <a:latin typeface="Segoe UI Semibold (Headings)"/>
              </a:rPr>
              <a:t>AZ-900T01: Module 02: Core Azure services</a:t>
            </a:r>
          </a:p>
        </p:txBody>
      </p:sp>
      <p:pic>
        <p:nvPicPr>
          <p:cNvPr id="12" name="Picture Placeholder 11">
            <a:extLst>
              <a:ext uri="{FF2B5EF4-FFF2-40B4-BE49-F238E27FC236}">
                <a16:creationId xmlns:a16="http://schemas.microsoft.com/office/drawing/2014/main" id="{2C154A6C-EF34-422D-98F4-6DDFF8E2A7F7}"/>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6221506" y="10"/>
            <a:ext cx="5970494" cy="6857990"/>
          </a:xfrm>
          <a:prstGeom prst="rect">
            <a:avLst/>
          </a:prstGeom>
          <a:effectLst/>
        </p:spPr>
      </p:pic>
      <p:pic>
        <p:nvPicPr>
          <p:cNvPr id="16" name="Picture 15">
            <a:extLst>
              <a:ext uri="{FF2B5EF4-FFF2-40B4-BE49-F238E27FC236}">
                <a16:creationId xmlns:a16="http://schemas.microsoft.com/office/drawing/2014/main" id="{776BD2BD-ADF3-4DB1-B338-5057947453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48" y="346712"/>
            <a:ext cx="2116723" cy="537800"/>
          </a:xfrm>
          <a:prstGeom prst="rect">
            <a:avLst/>
          </a:prstGeom>
        </p:spPr>
      </p:pic>
    </p:spTree>
    <p:extLst>
      <p:ext uri="{BB962C8B-B14F-4D97-AF65-F5344CB8AC3E}">
        <p14:creationId xmlns:p14="http://schemas.microsoft.com/office/powerpoint/2010/main" val="102069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err="1"/>
              <a:t>Groupes</a:t>
            </a:r>
            <a:r>
              <a:rPr lang="en-US" dirty="0"/>
              <a:t> de </a:t>
            </a:r>
            <a:r>
              <a:rPr lang="en-US" dirty="0" err="1"/>
              <a:t>Ressources</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199" y="1435497"/>
            <a:ext cx="10268649" cy="829721"/>
          </a:xfrm>
        </p:spPr>
        <p:txBody>
          <a:bodyPr>
            <a:normAutofit lnSpcReduction="10000"/>
          </a:bodyPr>
          <a:lstStyle/>
          <a:p>
            <a:r>
              <a:rPr lang="fr-FR" dirty="0"/>
              <a:t>Un groupe de ressources est une unité de gestion des ressources Azure.</a:t>
            </a:r>
            <a:endParaRPr lang="en-IE" dirty="0"/>
          </a:p>
        </p:txBody>
      </p:sp>
      <p:sp>
        <p:nvSpPr>
          <p:cNvPr id="7" name="Text Placeholder 2">
            <a:extLst>
              <a:ext uri="{FF2B5EF4-FFF2-40B4-BE49-F238E27FC236}">
                <a16:creationId xmlns:a16="http://schemas.microsoft.com/office/drawing/2014/main" id="{349C7A56-A6DA-41F6-BF99-C30FF1455D48}"/>
              </a:ext>
            </a:extLst>
          </p:cNvPr>
          <p:cNvSpPr txBox="1">
            <a:spLocks/>
          </p:cNvSpPr>
          <p:nvPr/>
        </p:nvSpPr>
        <p:spPr>
          <a:xfrm>
            <a:off x="584199" y="2486823"/>
            <a:ext cx="5184834" cy="3557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Considérez un groupe de ressources comme un conteneur qui vous permet d'agréger et de gérer toutes les ressources nécessaires à une application dans une seule unité gérable</a:t>
            </a:r>
            <a:endParaRPr lang="en-US" dirty="0"/>
          </a:p>
        </p:txBody>
      </p:sp>
      <p:pic>
        <p:nvPicPr>
          <p:cNvPr id="5" name="Picture 4" descr="A resource group is represented by various elements, including a server, a hard drive, and a database.">
            <a:extLst>
              <a:ext uri="{FF2B5EF4-FFF2-40B4-BE49-F238E27FC236}">
                <a16:creationId xmlns:a16="http://schemas.microsoft.com/office/drawing/2014/main" id="{311E0719-4045-47AB-9BB1-0E4BFEAC7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952" y="2265218"/>
            <a:ext cx="5010849" cy="4001058"/>
          </a:xfrm>
          <a:prstGeom prst="rect">
            <a:avLst/>
          </a:prstGeom>
        </p:spPr>
      </p:pic>
    </p:spTree>
    <p:extLst>
      <p:ext uri="{BB962C8B-B14F-4D97-AF65-F5344CB8AC3E}">
        <p14:creationId xmlns:p14="http://schemas.microsoft.com/office/powerpoint/2010/main" val="40283635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Resource Manager</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690687"/>
            <a:ext cx="10291324" cy="4178097"/>
          </a:xfrm>
        </p:spPr>
        <p:txBody>
          <a:bodyPr>
            <a:normAutofit/>
          </a:bodyPr>
          <a:lstStyle/>
          <a:p>
            <a:r>
              <a:rPr lang="fr-FR" dirty="0"/>
              <a:t>Azure Resource Manager est une couche de gestion dans laquelle les groupes de ressources et toutes les ressources qui s'y trouvent sont créés, configurés, gérés et supprimés</a:t>
            </a:r>
          </a:p>
          <a:p>
            <a:r>
              <a:rPr lang="fr-FR" dirty="0"/>
              <a:t>Avec Azure Resource Manager, vous pouvez :</a:t>
            </a:r>
          </a:p>
          <a:p>
            <a:pPr lvl="1"/>
            <a:r>
              <a:rPr lang="fr-FR" dirty="0"/>
              <a:t>Déployer les ressources d'application</a:t>
            </a:r>
          </a:p>
          <a:p>
            <a:pPr lvl="1"/>
            <a:r>
              <a:rPr lang="fr-FR" dirty="0"/>
              <a:t>Organiser les ressources</a:t>
            </a:r>
          </a:p>
          <a:p>
            <a:pPr lvl="1"/>
            <a:r>
              <a:rPr lang="fr-FR" dirty="0"/>
              <a:t>Contrôler l'accès et les ressources</a:t>
            </a:r>
            <a:endParaRPr lang="en-US" dirty="0"/>
          </a:p>
        </p:txBody>
      </p:sp>
    </p:spTree>
    <p:extLst>
      <p:ext uri="{BB962C8B-B14F-4D97-AF65-F5344CB8AC3E}">
        <p14:creationId xmlns:p14="http://schemas.microsoft.com/office/powerpoint/2010/main" val="33792533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95424-258A-417D-AB04-7B263B0E9D7E}"/>
              </a:ext>
            </a:extLst>
          </p:cNvPr>
          <p:cNvSpPr>
            <a:spLocks noGrp="1"/>
          </p:cNvSpPr>
          <p:nvPr>
            <p:ph type="title"/>
          </p:nvPr>
        </p:nvSpPr>
        <p:spPr/>
        <p:txBody>
          <a:bodyPr/>
          <a:lstStyle/>
          <a:p>
            <a:r>
              <a:rPr lang="fr-FR" dirty="0"/>
              <a:t>TP1</a:t>
            </a:r>
          </a:p>
        </p:txBody>
      </p:sp>
      <p:sp>
        <p:nvSpPr>
          <p:cNvPr id="3" name="Espace réservé du texte 2">
            <a:extLst>
              <a:ext uri="{FF2B5EF4-FFF2-40B4-BE49-F238E27FC236}">
                <a16:creationId xmlns:a16="http://schemas.microsoft.com/office/drawing/2014/main" id="{611FD1C6-7BF6-45CF-A95A-CC50523ED7CE}"/>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7667663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AA9C8D-A19D-47CB-A67F-B755A409724D}"/>
              </a:ext>
            </a:extLst>
          </p:cNvPr>
          <p:cNvSpPr txBox="1">
            <a:spLocks/>
          </p:cNvSpPr>
          <p:nvPr/>
        </p:nvSpPr>
        <p:spPr>
          <a:xfrm>
            <a:off x="2091034" y="3179701"/>
            <a:ext cx="8009931" cy="4985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sz="3000" dirty="0">
                <a:latin typeface="Segoe UI Semibold (Headings)"/>
              </a:rPr>
              <a:t>Leçon 03 : Services et produits fondamentaux Azure</a:t>
            </a:r>
            <a:endParaRPr lang="en-US" sz="3000" dirty="0">
              <a:latin typeface="Segoe UI Semibold (Headings)"/>
            </a:endParaRP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104096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Services de </a:t>
            </a:r>
            <a:r>
              <a:rPr lang="en-US" dirty="0" err="1"/>
              <a:t>calcul</a:t>
            </a:r>
            <a:r>
              <a:rPr lang="en-US" dirty="0"/>
              <a:t> Azure</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668954"/>
            <a:ext cx="10291324" cy="1325563"/>
          </a:xfrm>
        </p:spPr>
        <p:txBody>
          <a:bodyPr>
            <a:normAutofit fontScale="92500" lnSpcReduction="20000"/>
          </a:bodyPr>
          <a:lstStyle/>
          <a:p>
            <a:pPr marL="0" indent="0">
              <a:buNone/>
            </a:pPr>
            <a:r>
              <a:rPr lang="fr-FR" dirty="0"/>
              <a:t>Azure </a:t>
            </a:r>
            <a:r>
              <a:rPr lang="fr-FR" dirty="0" err="1"/>
              <a:t>compute</a:t>
            </a:r>
            <a:r>
              <a:rPr lang="fr-FR" dirty="0"/>
              <a:t> est un service informatique à la demande pour l'exécution d'applications basées sur le cloud. Il fournit des ressources informatiques telles que les disques, les processeurs, la mémoire, le réseau et les systèmes d'exploitation.</a:t>
            </a:r>
            <a:endParaRPr lang="en-IE" dirty="0"/>
          </a:p>
        </p:txBody>
      </p:sp>
      <p:sp>
        <p:nvSpPr>
          <p:cNvPr id="6" name="Text Placeholder 2">
            <a:extLst>
              <a:ext uri="{FF2B5EF4-FFF2-40B4-BE49-F238E27FC236}">
                <a16:creationId xmlns:a16="http://schemas.microsoft.com/office/drawing/2014/main" id="{C984FF1D-7CD3-46E8-BE6F-0E763A64C81D}"/>
              </a:ext>
            </a:extLst>
          </p:cNvPr>
          <p:cNvSpPr txBox="1">
            <a:spLocks/>
          </p:cNvSpPr>
          <p:nvPr/>
        </p:nvSpPr>
        <p:spPr>
          <a:xfrm>
            <a:off x="584200" y="3107201"/>
            <a:ext cx="7236838" cy="33856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ressources sont disponibles à la demande et peuvent généralement être mises à disposition en quelques minutes, voire quelques secondes. Vous ne payez que pour les ressources que vous utilisez et seulement le temps que vous les utilisez.</a:t>
            </a:r>
          </a:p>
          <a:p>
            <a:r>
              <a:rPr lang="fr-FR" dirty="0"/>
              <a:t>Deux types de services dans Azure </a:t>
            </a:r>
            <a:r>
              <a:rPr lang="fr-FR" dirty="0" err="1"/>
              <a:t>compute</a:t>
            </a:r>
            <a:r>
              <a:rPr lang="fr-FR" dirty="0"/>
              <a:t> : </a:t>
            </a:r>
          </a:p>
          <a:p>
            <a:pPr lvl="1"/>
            <a:r>
              <a:rPr lang="fr-FR" dirty="0"/>
              <a:t>Les </a:t>
            </a:r>
            <a:r>
              <a:rPr lang="fr-FR" dirty="0" err="1"/>
              <a:t>VMs</a:t>
            </a:r>
            <a:endParaRPr lang="fr-FR" dirty="0"/>
          </a:p>
          <a:p>
            <a:pPr lvl="1"/>
            <a:r>
              <a:rPr lang="fr-FR" dirty="0"/>
              <a:t>Les conteneurs.</a:t>
            </a:r>
            <a:endParaRPr lang="en-IE" dirty="0"/>
          </a:p>
        </p:txBody>
      </p:sp>
      <p:pic>
        <p:nvPicPr>
          <p:cNvPr id="8" name="Picture 7" descr="Server icon.">
            <a:extLst>
              <a:ext uri="{FF2B5EF4-FFF2-40B4-BE49-F238E27FC236}">
                <a16:creationId xmlns:a16="http://schemas.microsoft.com/office/drawing/2014/main" id="{E18D16DD-69E0-40D5-8DF4-2B2DC6BF5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778" y="3448050"/>
            <a:ext cx="1428822" cy="2645966"/>
          </a:xfrm>
          <a:prstGeom prst="rect">
            <a:avLst/>
          </a:prstGeom>
        </p:spPr>
      </p:pic>
    </p:spTree>
    <p:extLst>
      <p:ext uri="{BB962C8B-B14F-4D97-AF65-F5344CB8AC3E}">
        <p14:creationId xmlns:p14="http://schemas.microsoft.com/office/powerpoint/2010/main" val="17234896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compute services </a:t>
            </a:r>
            <a:r>
              <a:rPr lang="en-US" b="1" dirty="0"/>
              <a:t>- </a:t>
            </a:r>
            <a:r>
              <a:rPr lang="en-US" dirty="0"/>
              <a:t>virtual machine services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767326"/>
            <a:ext cx="10291324" cy="878477"/>
          </a:xfrm>
        </p:spPr>
        <p:txBody>
          <a:bodyPr>
            <a:normAutofit/>
          </a:bodyPr>
          <a:lstStyle/>
          <a:p>
            <a:pPr marL="0" indent="0">
              <a:buNone/>
            </a:pPr>
            <a:r>
              <a:rPr lang="fr-FR" i="1" dirty="0"/>
              <a:t>Les </a:t>
            </a:r>
            <a:r>
              <a:rPr lang="fr-FR" i="1" dirty="0" err="1"/>
              <a:t>VMs</a:t>
            </a:r>
            <a:r>
              <a:rPr lang="fr-FR" i="1" dirty="0"/>
              <a:t> sont des émulations logicielles d'ordinateurs physiques. Voici quelques exemples de services Azure pour les machines virtuelles :</a:t>
            </a:r>
            <a:endParaRPr lang="en-IE" dirty="0"/>
          </a:p>
        </p:txBody>
      </p:sp>
      <p:sp>
        <p:nvSpPr>
          <p:cNvPr id="6" name="Text Placeholder 2">
            <a:extLst>
              <a:ext uri="{FF2B5EF4-FFF2-40B4-BE49-F238E27FC236}">
                <a16:creationId xmlns:a16="http://schemas.microsoft.com/office/drawing/2014/main" id="{87E9D5C2-C01D-4E87-8056-1A27F03D202A}"/>
              </a:ext>
            </a:extLst>
          </p:cNvPr>
          <p:cNvSpPr txBox="1">
            <a:spLocks/>
          </p:cNvSpPr>
          <p:nvPr/>
        </p:nvSpPr>
        <p:spPr>
          <a:xfrm>
            <a:off x="1900676" y="2891534"/>
            <a:ext cx="9199124" cy="7571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Azure VMs. </a:t>
            </a:r>
            <a:r>
              <a:rPr lang="fr-FR" dirty="0"/>
              <a:t>Infrastructure en tant que service (IaaS) pour créer et utiliser des machines virtuelles dans le cloud</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900676" y="3894377"/>
            <a:ext cx="8963282" cy="785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VM scale sets</a:t>
            </a:r>
            <a:r>
              <a:rPr lang="fr-FR" dirty="0"/>
              <a:t> </a:t>
            </a:r>
            <a:r>
              <a:rPr lang="fr-FR" dirty="0" err="1"/>
              <a:t>onçu</a:t>
            </a:r>
            <a:r>
              <a:rPr lang="fr-FR" dirty="0"/>
              <a:t> pour la mise à l'échelle automatique de </a:t>
            </a:r>
            <a:r>
              <a:rPr lang="fr-FR" dirty="0" err="1"/>
              <a:t>VMs</a:t>
            </a:r>
            <a:r>
              <a:rPr lang="fr-FR" dirty="0"/>
              <a:t> identiques</a:t>
            </a:r>
            <a:endParaRPr lang="en-US" dirty="0"/>
          </a:p>
        </p:txBody>
      </p:sp>
      <p:sp>
        <p:nvSpPr>
          <p:cNvPr id="8" name="Text Placeholder 2">
            <a:extLst>
              <a:ext uri="{FF2B5EF4-FFF2-40B4-BE49-F238E27FC236}">
                <a16:creationId xmlns:a16="http://schemas.microsoft.com/office/drawing/2014/main" id="{F9B8048A-E8A4-45D4-B26E-76DF5DEC2422}"/>
              </a:ext>
            </a:extLst>
          </p:cNvPr>
          <p:cNvSpPr txBox="1">
            <a:spLocks/>
          </p:cNvSpPr>
          <p:nvPr/>
        </p:nvSpPr>
        <p:spPr>
          <a:xfrm>
            <a:off x="1900676" y="6027664"/>
            <a:ext cx="8963282" cy="590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Functions.</a:t>
            </a:r>
            <a:r>
              <a:rPr lang="en-US" sz="2600" b="1" dirty="0"/>
              <a:t> </a:t>
            </a:r>
            <a:r>
              <a:rPr lang="fr-FR" sz="2600" dirty="0"/>
              <a:t>Crée une infrastructure basée sur un événement</a:t>
            </a:r>
            <a:endParaRPr lang="en-IE" sz="2600"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900676" y="5062244"/>
            <a:ext cx="9199124" cy="79879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t>App services. </a:t>
            </a:r>
            <a:r>
              <a:rPr lang="fr-FR" sz="3000" dirty="0"/>
              <a:t>Plate-forme en tant que service (PaaS) offre de construire, de déployer et de faire évoluer des applications Web, mobiles et API</a:t>
            </a:r>
            <a:endParaRPr lang="en-US" dirty="0"/>
          </a:p>
        </p:txBody>
      </p:sp>
      <p:pic>
        <p:nvPicPr>
          <p:cNvPr id="10" name="Picture 9">
            <a:extLst>
              <a:ext uri="{FF2B5EF4-FFF2-40B4-BE49-F238E27FC236}">
                <a16:creationId xmlns:a16="http://schemas.microsoft.com/office/drawing/2014/main" id="{8B8D092F-E303-4D04-91B0-555376F06E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96" y="2891534"/>
            <a:ext cx="757112" cy="757112"/>
          </a:xfrm>
          <a:prstGeom prst="rect">
            <a:avLst/>
          </a:prstGeom>
        </p:spPr>
      </p:pic>
      <p:pic>
        <p:nvPicPr>
          <p:cNvPr id="12" name="Picture 11">
            <a:extLst>
              <a:ext uri="{FF2B5EF4-FFF2-40B4-BE49-F238E27FC236}">
                <a16:creationId xmlns:a16="http://schemas.microsoft.com/office/drawing/2014/main" id="{B26198E1-E2E9-4824-A06B-B795AEF8CB0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3796711"/>
            <a:ext cx="1124107" cy="981212"/>
          </a:xfrm>
          <a:prstGeom prst="rect">
            <a:avLst/>
          </a:prstGeom>
        </p:spPr>
      </p:pic>
      <p:pic>
        <p:nvPicPr>
          <p:cNvPr id="14" name="Picture 13">
            <a:extLst>
              <a:ext uri="{FF2B5EF4-FFF2-40B4-BE49-F238E27FC236}">
                <a16:creationId xmlns:a16="http://schemas.microsoft.com/office/drawing/2014/main" id="{0BE69BB7-091E-45CE-9EA4-AFF9C6D7FEC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68" y="5062244"/>
            <a:ext cx="691169" cy="658099"/>
          </a:xfrm>
          <a:prstGeom prst="rect">
            <a:avLst/>
          </a:prstGeom>
        </p:spPr>
      </p:pic>
      <p:pic>
        <p:nvPicPr>
          <p:cNvPr id="16" name="Picture 15">
            <a:extLst>
              <a:ext uri="{FF2B5EF4-FFF2-40B4-BE49-F238E27FC236}">
                <a16:creationId xmlns:a16="http://schemas.microsoft.com/office/drawing/2014/main" id="{E4BE1C08-F7E2-4ADF-9097-709D4DF49EC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852" y="5900846"/>
            <a:ext cx="812800" cy="812800"/>
          </a:xfrm>
          <a:prstGeom prst="rect">
            <a:avLst/>
          </a:prstGeom>
        </p:spPr>
      </p:pic>
    </p:spTree>
    <p:extLst>
      <p:ext uri="{BB962C8B-B14F-4D97-AF65-F5344CB8AC3E}">
        <p14:creationId xmlns:p14="http://schemas.microsoft.com/office/powerpoint/2010/main" val="32070241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84C7BA-6584-4287-993D-B2FCC2356671}"/>
              </a:ext>
            </a:extLst>
          </p:cNvPr>
          <p:cNvSpPr>
            <a:spLocks noGrp="1"/>
          </p:cNvSpPr>
          <p:nvPr>
            <p:ph type="body" sz="quarter" idx="10"/>
          </p:nvPr>
        </p:nvSpPr>
        <p:spPr>
          <a:xfrm>
            <a:off x="2584450" y="3185864"/>
            <a:ext cx="6559550" cy="486271"/>
          </a:xfrm>
        </p:spPr>
        <p:txBody>
          <a:bodyPr/>
          <a:lstStyle/>
          <a:p>
            <a:pPr marL="0" indent="0">
              <a:buNone/>
            </a:pPr>
            <a:r>
              <a:rPr lang="en-US" dirty="0">
                <a:hlinkClick r:id="rId3"/>
              </a:rPr>
              <a:t>Demo</a:t>
            </a:r>
            <a:r>
              <a:rPr lang="en-US" dirty="0"/>
              <a:t>: Create an Azure virtual machine</a:t>
            </a:r>
          </a:p>
        </p:txBody>
      </p:sp>
    </p:spTree>
    <p:extLst>
      <p:ext uri="{BB962C8B-B14F-4D97-AF65-F5344CB8AC3E}">
        <p14:creationId xmlns:p14="http://schemas.microsoft.com/office/powerpoint/2010/main" val="877379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3B5B-D2B1-40F4-B466-A5DCA3B08B11}"/>
              </a:ext>
            </a:extLst>
          </p:cNvPr>
          <p:cNvSpPr>
            <a:spLocks noGrp="1"/>
          </p:cNvSpPr>
          <p:nvPr>
            <p:ph type="title"/>
          </p:nvPr>
        </p:nvSpPr>
        <p:spPr/>
        <p:txBody>
          <a:bodyPr/>
          <a:lstStyle/>
          <a:p>
            <a:r>
              <a:rPr lang="fr-FR" dirty="0"/>
              <a:t>Procédure pas à pas - Créer une machine virtuelle à l'aide de Portail Azure</a:t>
            </a:r>
            <a:endParaRPr lang="en-US" dirty="0"/>
          </a:p>
        </p:txBody>
      </p:sp>
      <p:sp>
        <p:nvSpPr>
          <p:cNvPr id="3" name="Text Placeholder 2">
            <a:extLst>
              <a:ext uri="{FF2B5EF4-FFF2-40B4-BE49-F238E27FC236}">
                <a16:creationId xmlns:a16="http://schemas.microsoft.com/office/drawing/2014/main" id="{7006ED59-6E0A-4353-ACF0-2E9B58F1E882}"/>
              </a:ext>
            </a:extLst>
          </p:cNvPr>
          <p:cNvSpPr>
            <a:spLocks noGrp="1"/>
          </p:cNvSpPr>
          <p:nvPr>
            <p:ph type="body" sz="quarter" idx="10"/>
          </p:nvPr>
        </p:nvSpPr>
        <p:spPr>
          <a:xfrm>
            <a:off x="838200" y="2445146"/>
            <a:ext cx="11018520" cy="3079353"/>
          </a:xfrm>
        </p:spPr>
        <p:txBody>
          <a:bodyPr>
            <a:normAutofit/>
          </a:bodyPr>
          <a:lstStyle/>
          <a:p>
            <a:r>
              <a:rPr lang="fr-FR" dirty="0"/>
              <a:t>Dans cette tâche pas à pas, nous allons créer une machine virtuelle dans Azure via le portail Azure, le configurer comme un serveur web et se connecter au serveur web sur Internet.</a:t>
            </a:r>
            <a:endParaRPr lang="en-IE" dirty="0"/>
          </a:p>
          <a:p>
            <a:endParaRPr lang="en-US" dirty="0"/>
          </a:p>
        </p:txBody>
      </p:sp>
    </p:spTree>
    <p:extLst>
      <p:ext uri="{BB962C8B-B14F-4D97-AF65-F5344CB8AC3E}">
        <p14:creationId xmlns:p14="http://schemas.microsoft.com/office/powerpoint/2010/main" val="38714564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9A168-F54E-493F-AEB1-6F3F1572C430}"/>
              </a:ext>
            </a:extLst>
          </p:cNvPr>
          <p:cNvSpPr>
            <a:spLocks noGrp="1"/>
          </p:cNvSpPr>
          <p:nvPr>
            <p:ph type="title"/>
          </p:nvPr>
        </p:nvSpPr>
        <p:spPr/>
        <p:txBody>
          <a:bodyPr/>
          <a:lstStyle/>
          <a:p>
            <a:r>
              <a:rPr lang="fr-FR" dirty="0"/>
              <a:t>TP2</a:t>
            </a:r>
          </a:p>
        </p:txBody>
      </p:sp>
      <p:sp>
        <p:nvSpPr>
          <p:cNvPr id="3" name="Espace réservé du texte 2">
            <a:extLst>
              <a:ext uri="{FF2B5EF4-FFF2-40B4-BE49-F238E27FC236}">
                <a16:creationId xmlns:a16="http://schemas.microsoft.com/office/drawing/2014/main" id="{89A8E511-4BF9-414E-9D14-516A620C8899}"/>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6889809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0F2DB-9E31-4232-BF9B-0AA3726AB9B3}"/>
              </a:ext>
            </a:extLst>
          </p:cNvPr>
          <p:cNvSpPr>
            <a:spLocks noGrp="1"/>
          </p:cNvSpPr>
          <p:nvPr>
            <p:ph type="title"/>
          </p:nvPr>
        </p:nvSpPr>
        <p:spPr/>
        <p:txBody>
          <a:bodyPr/>
          <a:lstStyle/>
          <a:p>
            <a:r>
              <a:rPr lang="fr-FR" dirty="0"/>
              <a:t>TP3</a:t>
            </a:r>
          </a:p>
        </p:txBody>
      </p:sp>
      <p:sp>
        <p:nvSpPr>
          <p:cNvPr id="3" name="Espace réservé du texte 2">
            <a:extLst>
              <a:ext uri="{FF2B5EF4-FFF2-40B4-BE49-F238E27FC236}">
                <a16:creationId xmlns:a16="http://schemas.microsoft.com/office/drawing/2014/main" id="{46444D86-E9EE-4532-B664-76D869A12EA8}"/>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9530780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AA9C8D-A19D-47CB-A67F-B755A409724D}"/>
              </a:ext>
            </a:extLst>
          </p:cNvPr>
          <p:cNvSpPr txBox="1">
            <a:spLocks/>
          </p:cNvSpPr>
          <p:nvPr/>
        </p:nvSpPr>
        <p:spPr>
          <a:xfrm>
            <a:off x="3129842" y="3179701"/>
            <a:ext cx="5932316" cy="49859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err="1">
                <a:latin typeface="Segoe UI Semibold (Headings)"/>
              </a:rPr>
              <a:t>Leçon</a:t>
            </a:r>
            <a:r>
              <a:rPr lang="en-US" dirty="0">
                <a:latin typeface="Segoe UI Semibold (Headings)"/>
              </a:rPr>
              <a:t> 01 : </a:t>
            </a:r>
            <a:r>
              <a:rPr lang="fr-FR" dirty="0">
                <a:latin typeface="Segoe UI Semibold (Headings)"/>
              </a:rPr>
              <a:t>Objectifs</a:t>
            </a: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91450" y="5176725"/>
            <a:ext cx="1426152" cy="1206745"/>
          </a:xfrm>
          <a:prstGeom prst="rect">
            <a:avLst/>
          </a:prstGeom>
          <a:effectLst>
            <a:softEdge rad="317500"/>
          </a:effectLst>
        </p:spPr>
      </p:pic>
    </p:spTree>
    <p:extLst>
      <p:ext uri="{BB962C8B-B14F-4D97-AF65-F5344CB8AC3E}">
        <p14:creationId xmlns:p14="http://schemas.microsoft.com/office/powerpoint/2010/main" val="201499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94440" y="506809"/>
            <a:ext cx="10515600" cy="981213"/>
          </a:xfrm>
        </p:spPr>
        <p:txBody>
          <a:bodyPr/>
          <a:lstStyle/>
          <a:p>
            <a:r>
              <a:rPr lang="en-US" dirty="0"/>
              <a:t>Azure compute services – container services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546167"/>
            <a:ext cx="10291324" cy="2177935"/>
          </a:xfrm>
        </p:spPr>
        <p:txBody>
          <a:bodyPr>
            <a:noAutofit/>
          </a:bodyPr>
          <a:lstStyle/>
          <a:p>
            <a:pPr marL="0" indent="0">
              <a:buNone/>
            </a:pPr>
            <a:r>
              <a:rPr lang="fr-FR" dirty="0"/>
              <a:t>Les </a:t>
            </a:r>
            <a:r>
              <a:rPr lang="fr-FR" i="1" dirty="0"/>
              <a:t>conteneurs</a:t>
            </a:r>
            <a:r>
              <a:rPr lang="fr-FR" dirty="0"/>
              <a:t> sont un environnement de virtualisation. Cependant, contrairement aux machines virtuelles, elles n'incluent pas de système d'exploitation. Les conteneurs sont conçus pour être légers et sont conçus pour être créés, mis à l'échelle et arrêtés dynamiquement. Voici quelques exemples de services Azure pour conteneurs :</a:t>
            </a:r>
            <a:endParaRPr lang="en-IE" dirty="0"/>
          </a:p>
        </p:txBody>
      </p:sp>
      <p:sp>
        <p:nvSpPr>
          <p:cNvPr id="6" name="Text Placeholder 2">
            <a:extLst>
              <a:ext uri="{FF2B5EF4-FFF2-40B4-BE49-F238E27FC236}">
                <a16:creationId xmlns:a16="http://schemas.microsoft.com/office/drawing/2014/main" id="{1564A785-3CCA-4D5C-B833-6930F371AE1B}"/>
              </a:ext>
            </a:extLst>
          </p:cNvPr>
          <p:cNvSpPr txBox="1">
            <a:spLocks/>
          </p:cNvSpPr>
          <p:nvPr/>
        </p:nvSpPr>
        <p:spPr>
          <a:xfrm>
            <a:off x="2194559" y="3869481"/>
            <a:ext cx="9852678" cy="981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Azure Container Instances. </a:t>
            </a:r>
            <a:r>
              <a:rPr lang="fr-FR" dirty="0"/>
              <a:t>Une offre PaaS qui vous permet d’</a:t>
            </a:r>
            <a:r>
              <a:rPr lang="fr-FR" dirty="0" err="1"/>
              <a:t>uplooader</a:t>
            </a:r>
            <a:r>
              <a:rPr lang="fr-FR" dirty="0"/>
              <a:t> vos conteneurs, qu'il exécutera ensuite pour vous</a:t>
            </a:r>
            <a:endParaRPr lang="en-IE" dirty="0"/>
          </a:p>
        </p:txBody>
      </p:sp>
      <p:sp>
        <p:nvSpPr>
          <p:cNvPr id="7" name="Text Placeholder 2">
            <a:extLst>
              <a:ext uri="{FF2B5EF4-FFF2-40B4-BE49-F238E27FC236}">
                <a16:creationId xmlns:a16="http://schemas.microsoft.com/office/drawing/2014/main" id="{6664FC4D-85C3-45F3-B459-8EDFC208200A}"/>
              </a:ext>
            </a:extLst>
          </p:cNvPr>
          <p:cNvSpPr txBox="1">
            <a:spLocks/>
          </p:cNvSpPr>
          <p:nvPr/>
        </p:nvSpPr>
        <p:spPr>
          <a:xfrm>
            <a:off x="2194559" y="5584788"/>
            <a:ext cx="9327653" cy="8349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Kubernetes Service. </a:t>
            </a:r>
            <a:r>
              <a:rPr lang="fr-FR" dirty="0"/>
              <a:t>Un service d'orchestration de conteneurs pour la gestion d'un grand nombre de conteneurs</a:t>
            </a:r>
            <a:endParaRPr lang="en-US" dirty="0"/>
          </a:p>
        </p:txBody>
      </p:sp>
      <p:pic>
        <p:nvPicPr>
          <p:cNvPr id="10" name="Picture 9">
            <a:extLst>
              <a:ext uri="{FF2B5EF4-FFF2-40B4-BE49-F238E27FC236}">
                <a16:creationId xmlns:a16="http://schemas.microsoft.com/office/drawing/2014/main" id="{E5165C6B-C1B2-46F9-8E8E-0ECCB7EC94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8" y="5438532"/>
            <a:ext cx="1319398" cy="981213"/>
          </a:xfrm>
          <a:prstGeom prst="rect">
            <a:avLst/>
          </a:prstGeom>
        </p:spPr>
      </p:pic>
      <p:pic>
        <p:nvPicPr>
          <p:cNvPr id="12" name="Picture 11">
            <a:extLst>
              <a:ext uri="{FF2B5EF4-FFF2-40B4-BE49-F238E27FC236}">
                <a16:creationId xmlns:a16="http://schemas.microsoft.com/office/drawing/2014/main" id="{C1533B9D-4FCF-403C-825F-72A6974610D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02" y="3869481"/>
            <a:ext cx="1611151" cy="943298"/>
          </a:xfrm>
          <a:prstGeom prst="rect">
            <a:avLst/>
          </a:prstGeom>
        </p:spPr>
      </p:pic>
    </p:spTree>
    <p:extLst>
      <p:ext uri="{BB962C8B-B14F-4D97-AF65-F5344CB8AC3E}">
        <p14:creationId xmlns:p14="http://schemas.microsoft.com/office/powerpoint/2010/main" val="12084812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network services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6"/>
            <a:ext cx="10291324" cy="981213"/>
          </a:xfrm>
        </p:spPr>
        <p:txBody>
          <a:bodyPr>
            <a:normAutofit/>
          </a:bodyPr>
          <a:lstStyle/>
          <a:p>
            <a:pPr marL="0" indent="0">
              <a:buNone/>
            </a:pPr>
            <a:r>
              <a:rPr lang="fr-FR" dirty="0"/>
              <a:t>L’infra réseau sur Azure vous permet de connecter l'infrastructure on-permise et les services cloud et les services.</a:t>
            </a:r>
            <a:endParaRPr lang="en-IE" dirty="0"/>
          </a:p>
        </p:txBody>
      </p:sp>
      <p:sp>
        <p:nvSpPr>
          <p:cNvPr id="6" name="Text Placeholder 2">
            <a:extLst>
              <a:ext uri="{FF2B5EF4-FFF2-40B4-BE49-F238E27FC236}">
                <a16:creationId xmlns:a16="http://schemas.microsoft.com/office/drawing/2014/main" id="{87E9D5C2-C01D-4E87-8056-1A27F03D202A}"/>
              </a:ext>
            </a:extLst>
          </p:cNvPr>
          <p:cNvSpPr txBox="1">
            <a:spLocks/>
          </p:cNvSpPr>
          <p:nvPr/>
        </p:nvSpPr>
        <p:spPr>
          <a:xfrm>
            <a:off x="1862051" y="2514544"/>
            <a:ext cx="9439571" cy="756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Azure Virtual Network.</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862048" y="3283969"/>
            <a:ext cx="9439571" cy="590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Azure Load Balancer.</a:t>
            </a:r>
          </a:p>
        </p:txBody>
      </p:sp>
      <p:sp>
        <p:nvSpPr>
          <p:cNvPr id="8" name="Text Placeholder 2">
            <a:extLst>
              <a:ext uri="{FF2B5EF4-FFF2-40B4-BE49-F238E27FC236}">
                <a16:creationId xmlns:a16="http://schemas.microsoft.com/office/drawing/2014/main" id="{F9B8048A-E8A4-45D4-B26E-76DF5DEC2422}"/>
              </a:ext>
            </a:extLst>
          </p:cNvPr>
          <p:cNvSpPr txBox="1">
            <a:spLocks/>
          </p:cNvSpPr>
          <p:nvPr/>
        </p:nvSpPr>
        <p:spPr>
          <a:xfrm>
            <a:off x="1862047" y="5050439"/>
            <a:ext cx="9439571" cy="590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Azure Application Gateway.</a:t>
            </a:r>
            <a:endParaRPr lang="en-IE" sz="2600"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862048" y="4017590"/>
            <a:ext cx="9439571" cy="798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VPN Gateway.</a:t>
            </a:r>
          </a:p>
        </p:txBody>
      </p:sp>
      <p:sp>
        <p:nvSpPr>
          <p:cNvPr id="13" name="Text Placeholder 2">
            <a:extLst>
              <a:ext uri="{FF2B5EF4-FFF2-40B4-BE49-F238E27FC236}">
                <a16:creationId xmlns:a16="http://schemas.microsoft.com/office/drawing/2014/main" id="{8AAC3255-AB55-4FD9-A6AB-9AA2A94C9091}"/>
              </a:ext>
            </a:extLst>
          </p:cNvPr>
          <p:cNvSpPr txBox="1">
            <a:spLocks/>
          </p:cNvSpPr>
          <p:nvPr/>
        </p:nvSpPr>
        <p:spPr>
          <a:xfrm>
            <a:off x="1862047" y="5916239"/>
            <a:ext cx="9439571" cy="622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Content Delivery Network.</a:t>
            </a:r>
            <a:endParaRPr lang="en-IE" sz="2600" dirty="0"/>
          </a:p>
        </p:txBody>
      </p:sp>
      <p:pic>
        <p:nvPicPr>
          <p:cNvPr id="5" name="Picture 4" descr="A drawing of a cartoon character&#10;&#10;Description automatically generated">
            <a:extLst>
              <a:ext uri="{FF2B5EF4-FFF2-40B4-BE49-F238E27FC236}">
                <a16:creationId xmlns:a16="http://schemas.microsoft.com/office/drawing/2014/main" id="{DAD95ABC-CD22-4F59-B381-F022E9D2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11" y="3953279"/>
            <a:ext cx="798792" cy="798792"/>
          </a:xfrm>
          <a:prstGeom prst="rect">
            <a:avLst/>
          </a:prstGeom>
        </p:spPr>
      </p:pic>
      <p:pic>
        <p:nvPicPr>
          <p:cNvPr id="15" name="Picture 14" descr="A drawing of a cartoon character&#10;&#10;Description automatically generated">
            <a:extLst>
              <a:ext uri="{FF2B5EF4-FFF2-40B4-BE49-F238E27FC236}">
                <a16:creationId xmlns:a16="http://schemas.microsoft.com/office/drawing/2014/main" id="{EDA40E79-53BC-4BD5-BBBE-F72C586CC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39" y="3200387"/>
            <a:ext cx="645736" cy="615349"/>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930A63F3-23D1-4EE8-9A8B-22D570B5B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86" y="2380784"/>
            <a:ext cx="1128442" cy="590551"/>
          </a:xfrm>
          <a:prstGeom prst="rect">
            <a:avLst/>
          </a:prstGeom>
        </p:spPr>
      </p:pic>
      <p:pic>
        <p:nvPicPr>
          <p:cNvPr id="20" name="Picture 19" descr="A drawing of a cartoon character&#10;&#10;Description automatically generated">
            <a:extLst>
              <a:ext uri="{FF2B5EF4-FFF2-40B4-BE49-F238E27FC236}">
                <a16:creationId xmlns:a16="http://schemas.microsoft.com/office/drawing/2014/main" id="{76994AC2-0E26-4FD6-AD9C-8A449D207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793" y="4825607"/>
            <a:ext cx="848510" cy="819501"/>
          </a:xfrm>
          <a:prstGeom prst="rect">
            <a:avLst/>
          </a:prstGeom>
        </p:spPr>
      </p:pic>
      <p:pic>
        <p:nvPicPr>
          <p:cNvPr id="22" name="Picture 21" descr="A close up of a logo&#10;&#10;Description automatically generated">
            <a:extLst>
              <a:ext uri="{FF2B5EF4-FFF2-40B4-BE49-F238E27FC236}">
                <a16:creationId xmlns:a16="http://schemas.microsoft.com/office/drawing/2014/main" id="{DED5A1AC-24E9-437F-A42C-ED940E687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77" y="5634098"/>
            <a:ext cx="1054942" cy="1054942"/>
          </a:xfrm>
          <a:prstGeom prst="rect">
            <a:avLst/>
          </a:prstGeom>
        </p:spPr>
      </p:pic>
    </p:spTree>
    <p:extLst>
      <p:ext uri="{BB962C8B-B14F-4D97-AF65-F5344CB8AC3E}">
        <p14:creationId xmlns:p14="http://schemas.microsoft.com/office/powerpoint/2010/main" val="20061637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3B5B-D2B1-40F4-B466-A5DCA3B08B11}"/>
              </a:ext>
            </a:extLst>
          </p:cNvPr>
          <p:cNvSpPr>
            <a:spLocks noGrp="1"/>
          </p:cNvSpPr>
          <p:nvPr>
            <p:ph type="title"/>
          </p:nvPr>
        </p:nvSpPr>
        <p:spPr/>
        <p:txBody>
          <a:bodyPr/>
          <a:lstStyle/>
          <a:p>
            <a:r>
              <a:rPr lang="fr-FR" dirty="0"/>
              <a:t>Procédure pas à pas - Créer un réseau virtuel via le portail Azure</a:t>
            </a:r>
            <a:endParaRPr lang="en-US" dirty="0"/>
          </a:p>
        </p:txBody>
      </p:sp>
      <p:sp>
        <p:nvSpPr>
          <p:cNvPr id="3" name="Text Placeholder 2">
            <a:extLst>
              <a:ext uri="{FF2B5EF4-FFF2-40B4-BE49-F238E27FC236}">
                <a16:creationId xmlns:a16="http://schemas.microsoft.com/office/drawing/2014/main" id="{7006ED59-6E0A-4353-ACF0-2E9B58F1E882}"/>
              </a:ext>
            </a:extLst>
          </p:cNvPr>
          <p:cNvSpPr>
            <a:spLocks noGrp="1"/>
          </p:cNvSpPr>
          <p:nvPr>
            <p:ph type="body" sz="quarter" idx="10"/>
          </p:nvPr>
        </p:nvSpPr>
        <p:spPr>
          <a:xfrm>
            <a:off x="838200" y="2445146"/>
            <a:ext cx="11018520" cy="3079353"/>
          </a:xfrm>
        </p:spPr>
        <p:txBody>
          <a:bodyPr>
            <a:normAutofit/>
          </a:bodyPr>
          <a:lstStyle/>
          <a:p>
            <a:r>
              <a:rPr lang="fr-FR" dirty="0"/>
              <a:t>Dans cette tâche pas à pas, nous allons créer un réseau virtuel, déployer deux machines virtuelles sur ce réseau virtuel, puis les configurer pour permettre à une machine virtuelle de pinger l'autre sur ce réseau virtuel.</a:t>
            </a:r>
            <a:endParaRPr lang="en-IE" dirty="0"/>
          </a:p>
          <a:p>
            <a:endParaRPr lang="en-US" dirty="0"/>
          </a:p>
        </p:txBody>
      </p:sp>
    </p:spTree>
    <p:extLst>
      <p:ext uri="{BB962C8B-B14F-4D97-AF65-F5344CB8AC3E}">
        <p14:creationId xmlns:p14="http://schemas.microsoft.com/office/powerpoint/2010/main" val="280081878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BAA5B-DA9D-417A-A5B6-AD90B127C97C}"/>
              </a:ext>
            </a:extLst>
          </p:cNvPr>
          <p:cNvSpPr>
            <a:spLocks noGrp="1"/>
          </p:cNvSpPr>
          <p:nvPr>
            <p:ph type="title"/>
          </p:nvPr>
        </p:nvSpPr>
        <p:spPr/>
        <p:txBody>
          <a:bodyPr/>
          <a:lstStyle/>
          <a:p>
            <a:r>
              <a:rPr lang="fr-FR" dirty="0"/>
              <a:t>TP4</a:t>
            </a:r>
          </a:p>
        </p:txBody>
      </p:sp>
      <p:sp>
        <p:nvSpPr>
          <p:cNvPr id="3" name="Espace réservé du texte 2">
            <a:extLst>
              <a:ext uri="{FF2B5EF4-FFF2-40B4-BE49-F238E27FC236}">
                <a16:creationId xmlns:a16="http://schemas.microsoft.com/office/drawing/2014/main" id="{CCE58592-8D70-4A3C-A46B-46B049137F0B}"/>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9091875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storage services – data categories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690688"/>
            <a:ext cx="10291324" cy="4573925"/>
          </a:xfrm>
        </p:spPr>
        <p:txBody>
          <a:bodyPr>
            <a:normAutofit fontScale="92500" lnSpcReduction="20000"/>
          </a:bodyPr>
          <a:lstStyle/>
          <a:p>
            <a:r>
              <a:rPr lang="en-US" i="1" dirty="0"/>
              <a:t>Structured data</a:t>
            </a:r>
            <a:r>
              <a:rPr lang="en-US" dirty="0"/>
              <a:t>. </a:t>
            </a:r>
            <a:r>
              <a:rPr lang="fr-FR" dirty="0"/>
              <a:t>Données qui adhèrent à un schéma, de sorte que toutes les données ont les mêmes champs ou propriétés. Les données structurées peuvent être stockées dans une table de base de données avec des lignes et des colonnes. Des exemples de données structurées incluent, les données de capteur ou les données financières.</a:t>
            </a:r>
          </a:p>
          <a:p>
            <a:r>
              <a:rPr lang="en-US" i="1" dirty="0"/>
              <a:t>Semi-structured data</a:t>
            </a:r>
            <a:r>
              <a:rPr lang="en-US" dirty="0"/>
              <a:t>. </a:t>
            </a:r>
            <a:r>
              <a:rPr lang="fr-FR" dirty="0"/>
              <a:t>Les données sont moins organisées que les données structurées et ne sont pas stockées dans un format relationnel, ce qui signifie que les champs ne s'intègrent pas parfaitement dans les tables, les lignes et les colonnes. Appelés données non relationnelles ou NoSQL.</a:t>
            </a:r>
          </a:p>
          <a:p>
            <a:r>
              <a:rPr lang="en-US" i="1" dirty="0"/>
              <a:t>Unstructured data</a:t>
            </a:r>
            <a:r>
              <a:rPr lang="en-US" dirty="0"/>
              <a:t>. </a:t>
            </a:r>
            <a:r>
              <a:rPr lang="fr-FR" dirty="0"/>
              <a:t>Données qui n'ont pas de structure désignée. Cela signifie également qu'il n'y a aucune restriction sur les types de données qu'il peut contenir. Par exemple, un objet blob peut contenir un document PDF, une image JPG, un fichier JSON ou du contenu vidéo.</a:t>
            </a:r>
            <a:endParaRPr lang="en-IE" dirty="0"/>
          </a:p>
        </p:txBody>
      </p:sp>
    </p:spTree>
    <p:extLst>
      <p:ext uri="{BB962C8B-B14F-4D97-AF65-F5344CB8AC3E}">
        <p14:creationId xmlns:p14="http://schemas.microsoft.com/office/powerpoint/2010/main" val="21428737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storage services – Azure services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6"/>
            <a:ext cx="10291324" cy="981213"/>
          </a:xfrm>
        </p:spPr>
        <p:txBody>
          <a:bodyPr>
            <a:normAutofit/>
          </a:bodyPr>
          <a:lstStyle/>
          <a:p>
            <a:pPr marL="0" indent="0">
              <a:buNone/>
            </a:pPr>
            <a:r>
              <a:rPr lang="fr-FR" dirty="0"/>
              <a:t>Azure Storage est un service que vous pouvez utiliser pour stocker des fichiers, des messages, des tables et d'autres types d'informations.</a:t>
            </a:r>
            <a:endParaRPr lang="en-IE" dirty="0"/>
          </a:p>
        </p:txBody>
      </p:sp>
      <p:sp>
        <p:nvSpPr>
          <p:cNvPr id="6" name="Text Placeholder 2">
            <a:extLst>
              <a:ext uri="{FF2B5EF4-FFF2-40B4-BE49-F238E27FC236}">
                <a16:creationId xmlns:a16="http://schemas.microsoft.com/office/drawing/2014/main" id="{87E9D5C2-C01D-4E87-8056-1A27F03D202A}"/>
              </a:ext>
            </a:extLst>
          </p:cNvPr>
          <p:cNvSpPr txBox="1">
            <a:spLocks/>
          </p:cNvSpPr>
          <p:nvPr/>
        </p:nvSpPr>
        <p:spPr>
          <a:xfrm>
            <a:off x="1795549" y="2413966"/>
            <a:ext cx="9304252" cy="870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Blob storage</a:t>
            </a:r>
            <a:r>
              <a:rPr lang="en-IE" dirty="0"/>
              <a:t>.</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795548" y="3475587"/>
            <a:ext cx="9304252" cy="819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Disk storage.</a:t>
            </a:r>
          </a:p>
        </p:txBody>
      </p:sp>
      <p:sp>
        <p:nvSpPr>
          <p:cNvPr id="8" name="Text Placeholder 2">
            <a:extLst>
              <a:ext uri="{FF2B5EF4-FFF2-40B4-BE49-F238E27FC236}">
                <a16:creationId xmlns:a16="http://schemas.microsoft.com/office/drawing/2014/main" id="{F9B8048A-E8A4-45D4-B26E-76DF5DEC2422}"/>
              </a:ext>
            </a:extLst>
          </p:cNvPr>
          <p:cNvSpPr txBox="1">
            <a:spLocks/>
          </p:cNvSpPr>
          <p:nvPr/>
        </p:nvSpPr>
        <p:spPr>
          <a:xfrm>
            <a:off x="1795548" y="5763809"/>
            <a:ext cx="9304251" cy="503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Archive storage.</a:t>
            </a:r>
            <a:endParaRPr lang="en-IE"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795547" y="4545139"/>
            <a:ext cx="9304251" cy="798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File storage.</a:t>
            </a:r>
          </a:p>
        </p:txBody>
      </p:sp>
      <p:pic>
        <p:nvPicPr>
          <p:cNvPr id="10" name="Picture 9">
            <a:extLst>
              <a:ext uri="{FF2B5EF4-FFF2-40B4-BE49-F238E27FC236}">
                <a16:creationId xmlns:a16="http://schemas.microsoft.com/office/drawing/2014/main" id="{371E2351-A374-4264-ADD5-C380043B7F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80" y="2413966"/>
            <a:ext cx="948837" cy="794972"/>
          </a:xfrm>
          <a:prstGeom prst="rect">
            <a:avLst/>
          </a:prstGeom>
        </p:spPr>
      </p:pic>
      <p:pic>
        <p:nvPicPr>
          <p:cNvPr id="12" name="Picture 11">
            <a:extLst>
              <a:ext uri="{FF2B5EF4-FFF2-40B4-BE49-F238E27FC236}">
                <a16:creationId xmlns:a16="http://schemas.microsoft.com/office/drawing/2014/main" id="{426076E5-4DC5-4B36-A4C3-8343499ACEE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3400798"/>
            <a:ext cx="964489" cy="819501"/>
          </a:xfrm>
          <a:prstGeom prst="rect">
            <a:avLst/>
          </a:prstGeom>
        </p:spPr>
      </p:pic>
      <p:pic>
        <p:nvPicPr>
          <p:cNvPr id="16" name="Picture 15">
            <a:extLst>
              <a:ext uri="{FF2B5EF4-FFF2-40B4-BE49-F238E27FC236}">
                <a16:creationId xmlns:a16="http://schemas.microsoft.com/office/drawing/2014/main" id="{31785FBC-00FC-4FEF-B176-C753BDAC7A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99" y="4475706"/>
            <a:ext cx="964489" cy="832968"/>
          </a:xfrm>
          <a:prstGeom prst="rect">
            <a:avLst/>
          </a:prstGeom>
        </p:spPr>
      </p:pic>
      <p:pic>
        <p:nvPicPr>
          <p:cNvPr id="19" name="Picture 18">
            <a:extLst>
              <a:ext uri="{FF2B5EF4-FFF2-40B4-BE49-F238E27FC236}">
                <a16:creationId xmlns:a16="http://schemas.microsoft.com/office/drawing/2014/main" id="{E9C9827E-6FC3-473C-AB6E-5ED43CA3C47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797" y="5425310"/>
            <a:ext cx="1137291" cy="1137291"/>
          </a:xfrm>
          <a:prstGeom prst="rect">
            <a:avLst/>
          </a:prstGeom>
        </p:spPr>
      </p:pic>
    </p:spTree>
    <p:extLst>
      <p:ext uri="{BB962C8B-B14F-4D97-AF65-F5344CB8AC3E}">
        <p14:creationId xmlns:p14="http://schemas.microsoft.com/office/powerpoint/2010/main" val="37781082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04472-48BC-4DAD-BAAD-968E5ABF5958}"/>
              </a:ext>
            </a:extLst>
          </p:cNvPr>
          <p:cNvSpPr>
            <a:spLocks noGrp="1"/>
          </p:cNvSpPr>
          <p:nvPr>
            <p:ph type="title"/>
          </p:nvPr>
        </p:nvSpPr>
        <p:spPr/>
        <p:txBody>
          <a:bodyPr/>
          <a:lstStyle/>
          <a:p>
            <a:r>
              <a:rPr lang="fr-FR" dirty="0"/>
              <a:t>TP5</a:t>
            </a:r>
          </a:p>
        </p:txBody>
      </p:sp>
      <p:sp>
        <p:nvSpPr>
          <p:cNvPr id="3" name="Espace réservé du texte 2">
            <a:extLst>
              <a:ext uri="{FF2B5EF4-FFF2-40B4-BE49-F238E27FC236}">
                <a16:creationId xmlns:a16="http://schemas.microsoft.com/office/drawing/2014/main" id="{C959C365-C57A-493B-BC69-A8F2F9302181}"/>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4312714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84C7BA-6584-4287-993D-B2FCC2356671}"/>
              </a:ext>
            </a:extLst>
          </p:cNvPr>
          <p:cNvSpPr>
            <a:spLocks noGrp="1"/>
          </p:cNvSpPr>
          <p:nvPr>
            <p:ph type="body" sz="quarter" idx="10"/>
          </p:nvPr>
        </p:nvSpPr>
        <p:spPr>
          <a:xfrm>
            <a:off x="2584450" y="3185864"/>
            <a:ext cx="6559550" cy="486271"/>
          </a:xfrm>
        </p:spPr>
        <p:txBody>
          <a:bodyPr/>
          <a:lstStyle/>
          <a:p>
            <a:pPr marL="0" indent="0">
              <a:buNone/>
            </a:pPr>
            <a:r>
              <a:rPr lang="en-US" dirty="0">
                <a:hlinkClick r:id="rId3"/>
              </a:rPr>
              <a:t>Demo</a:t>
            </a:r>
            <a:r>
              <a:rPr lang="en-US" dirty="0"/>
              <a:t>: </a:t>
            </a:r>
            <a:r>
              <a:rPr lang="en-US" dirty="0" err="1"/>
              <a:t>Créer</a:t>
            </a:r>
            <a:r>
              <a:rPr lang="en-US" dirty="0"/>
              <a:t> un </a:t>
            </a:r>
            <a:r>
              <a:rPr lang="en-US" dirty="0" err="1"/>
              <a:t>compte</a:t>
            </a:r>
            <a:r>
              <a:rPr lang="en-US" dirty="0"/>
              <a:t> de stockage</a:t>
            </a:r>
          </a:p>
        </p:txBody>
      </p:sp>
    </p:spTree>
    <p:extLst>
      <p:ext uri="{BB962C8B-B14F-4D97-AF65-F5344CB8AC3E}">
        <p14:creationId xmlns:p14="http://schemas.microsoft.com/office/powerpoint/2010/main" val="361130094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3B5B-D2B1-40F4-B466-A5DCA3B08B11}"/>
              </a:ext>
            </a:extLst>
          </p:cNvPr>
          <p:cNvSpPr>
            <a:spLocks noGrp="1"/>
          </p:cNvSpPr>
          <p:nvPr>
            <p:ph type="title"/>
          </p:nvPr>
        </p:nvSpPr>
        <p:spPr/>
        <p:txBody>
          <a:bodyPr/>
          <a:lstStyle/>
          <a:p>
            <a:r>
              <a:rPr lang="en-IE" dirty="0"/>
              <a:t>Walkthrough-Create Blob storage</a:t>
            </a:r>
            <a:endParaRPr lang="en-US" dirty="0"/>
          </a:p>
        </p:txBody>
      </p:sp>
      <p:sp>
        <p:nvSpPr>
          <p:cNvPr id="3" name="Text Placeholder 2">
            <a:extLst>
              <a:ext uri="{FF2B5EF4-FFF2-40B4-BE49-F238E27FC236}">
                <a16:creationId xmlns:a16="http://schemas.microsoft.com/office/drawing/2014/main" id="{7006ED59-6E0A-4353-ACF0-2E9B58F1E882}"/>
              </a:ext>
            </a:extLst>
          </p:cNvPr>
          <p:cNvSpPr>
            <a:spLocks noGrp="1"/>
          </p:cNvSpPr>
          <p:nvPr>
            <p:ph type="body" sz="quarter" idx="10"/>
          </p:nvPr>
        </p:nvSpPr>
        <p:spPr>
          <a:xfrm>
            <a:off x="838200" y="2445146"/>
            <a:ext cx="11018520" cy="3079353"/>
          </a:xfrm>
        </p:spPr>
        <p:txBody>
          <a:bodyPr>
            <a:normAutofit fontScale="92500" lnSpcReduction="10000"/>
          </a:bodyPr>
          <a:lstStyle/>
          <a:p>
            <a:r>
              <a:rPr lang="en-IE" sz="3000" dirty="0"/>
              <a:t>In this walkthrough task we will create a storage account, then create a blob storage container within that storage account, then upload a block blob, view and edit the blob file within the blob container in Azure, and then download the block blob file.</a:t>
            </a:r>
          </a:p>
          <a:p>
            <a:endParaRPr lang="en-IE" sz="3000" dirty="0"/>
          </a:p>
          <a:p>
            <a:r>
              <a:rPr lang="en-IE" sz="3000" dirty="0"/>
              <a:t>You can complete this walkthrough task by completing the steps outlined below, or you can simply read through them, depending on your available time</a:t>
            </a:r>
          </a:p>
          <a:p>
            <a:pPr marL="0" indent="0">
              <a:buNone/>
            </a:pPr>
            <a:endParaRPr lang="en-US" dirty="0"/>
          </a:p>
        </p:txBody>
      </p:sp>
    </p:spTree>
    <p:extLst>
      <p:ext uri="{BB962C8B-B14F-4D97-AF65-F5344CB8AC3E}">
        <p14:creationId xmlns:p14="http://schemas.microsoft.com/office/powerpoint/2010/main" val="7320918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database services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6"/>
            <a:ext cx="10291324" cy="981213"/>
          </a:xfrm>
        </p:spPr>
        <p:txBody>
          <a:bodyPr>
            <a:normAutofit fontScale="92500" lnSpcReduction="20000"/>
          </a:bodyPr>
          <a:lstStyle/>
          <a:p>
            <a:pPr marL="0" indent="0">
              <a:buNone/>
            </a:pPr>
            <a:r>
              <a:rPr lang="fr-FR" dirty="0"/>
              <a:t>Les services de base de données Azure sont des services de base de données PaaS entièrement gérés qui libèrent un temps précieux que vous passeriez autrement à gérer votre base de données</a:t>
            </a:r>
            <a:endParaRPr lang="en-IE" dirty="0"/>
          </a:p>
        </p:txBody>
      </p:sp>
      <p:sp>
        <p:nvSpPr>
          <p:cNvPr id="6" name="Text Placeholder 2">
            <a:extLst>
              <a:ext uri="{FF2B5EF4-FFF2-40B4-BE49-F238E27FC236}">
                <a16:creationId xmlns:a16="http://schemas.microsoft.com/office/drawing/2014/main" id="{87E9D5C2-C01D-4E87-8056-1A27F03D202A}"/>
              </a:ext>
            </a:extLst>
          </p:cNvPr>
          <p:cNvSpPr txBox="1">
            <a:spLocks/>
          </p:cNvSpPr>
          <p:nvPr/>
        </p:nvSpPr>
        <p:spPr>
          <a:xfrm>
            <a:off x="2094807" y="2539685"/>
            <a:ext cx="9200532" cy="1201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Cosmos DB</a:t>
            </a:r>
            <a:r>
              <a:rPr lang="en-IE" dirty="0"/>
              <a:t>.</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2094806" y="3912884"/>
            <a:ext cx="9200533" cy="1201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SQL Database</a:t>
            </a:r>
            <a:r>
              <a:rPr lang="fr-FR" dirty="0"/>
              <a:t>.</a:t>
            </a:r>
            <a:endParaRPr lang="en-US"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2094806" y="5453325"/>
            <a:ext cx="9200533" cy="1201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Database Migration.</a:t>
            </a:r>
          </a:p>
        </p:txBody>
      </p:sp>
      <p:pic>
        <p:nvPicPr>
          <p:cNvPr id="5" name="Picture 4">
            <a:extLst>
              <a:ext uri="{FF2B5EF4-FFF2-40B4-BE49-F238E27FC236}">
                <a16:creationId xmlns:a16="http://schemas.microsoft.com/office/drawing/2014/main" id="{FE43348D-89C8-4D7C-9ADE-29EE044BBC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46" y="2461509"/>
            <a:ext cx="990236" cy="956090"/>
          </a:xfrm>
          <a:prstGeom prst="rect">
            <a:avLst/>
          </a:prstGeom>
        </p:spPr>
      </p:pic>
      <p:pic>
        <p:nvPicPr>
          <p:cNvPr id="13" name="Picture 12">
            <a:extLst>
              <a:ext uri="{FF2B5EF4-FFF2-40B4-BE49-F238E27FC236}">
                <a16:creationId xmlns:a16="http://schemas.microsoft.com/office/drawing/2014/main" id="{BD006B21-DC84-44E5-A3CD-DB4FD2D2EB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02" y="3912884"/>
            <a:ext cx="1107332" cy="1107332"/>
          </a:xfrm>
          <a:prstGeom prst="rect">
            <a:avLst/>
          </a:prstGeom>
        </p:spPr>
      </p:pic>
      <p:pic>
        <p:nvPicPr>
          <p:cNvPr id="15" name="Picture 14">
            <a:extLst>
              <a:ext uri="{FF2B5EF4-FFF2-40B4-BE49-F238E27FC236}">
                <a16:creationId xmlns:a16="http://schemas.microsoft.com/office/drawing/2014/main" id="{D5CCB068-648C-4221-973C-87DD66B8B0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02" y="5532454"/>
            <a:ext cx="1146524" cy="1043465"/>
          </a:xfrm>
          <a:prstGeom prst="rect">
            <a:avLst/>
          </a:prstGeom>
        </p:spPr>
      </p:pic>
    </p:spTree>
    <p:extLst>
      <p:ext uri="{BB962C8B-B14F-4D97-AF65-F5344CB8AC3E}">
        <p14:creationId xmlns:p14="http://schemas.microsoft.com/office/powerpoint/2010/main" val="31138082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45AA-B474-422B-A9AE-A454242BAC70}"/>
              </a:ext>
            </a:extLst>
          </p:cNvPr>
          <p:cNvSpPr>
            <a:spLocks noGrp="1"/>
          </p:cNvSpPr>
          <p:nvPr>
            <p:ph type="title"/>
          </p:nvPr>
        </p:nvSpPr>
        <p:spPr/>
        <p:txBody>
          <a:bodyPr/>
          <a:lstStyle/>
          <a:p>
            <a:r>
              <a:rPr lang="en-US" dirty="0"/>
              <a:t>Module 2 – </a:t>
            </a:r>
            <a:r>
              <a:rPr lang="en-US" dirty="0" err="1"/>
              <a:t>Objectifs</a:t>
            </a:r>
            <a:endParaRPr lang="en-US" dirty="0"/>
          </a:p>
        </p:txBody>
      </p:sp>
      <p:sp>
        <p:nvSpPr>
          <p:cNvPr id="3" name="Text Placeholder 2">
            <a:extLst>
              <a:ext uri="{FF2B5EF4-FFF2-40B4-BE49-F238E27FC236}">
                <a16:creationId xmlns:a16="http://schemas.microsoft.com/office/drawing/2014/main" id="{D3A84E69-1CE2-444D-AFCE-E8D719FDB945}"/>
              </a:ext>
            </a:extLst>
          </p:cNvPr>
          <p:cNvSpPr>
            <a:spLocks noGrp="1"/>
          </p:cNvSpPr>
          <p:nvPr>
            <p:ph type="body" sz="quarter" idx="10"/>
          </p:nvPr>
        </p:nvSpPr>
        <p:spPr>
          <a:xfrm>
            <a:off x="838200" y="1690688"/>
            <a:ext cx="11018520" cy="2956639"/>
          </a:xfrm>
        </p:spPr>
        <p:txBody>
          <a:bodyPr/>
          <a:lstStyle/>
          <a:p>
            <a:r>
              <a:rPr lang="fr-FR" dirty="0"/>
              <a:t>Comprendre et décrire les composants architecturaux fondamentaux d’Azure</a:t>
            </a:r>
          </a:p>
          <a:p>
            <a:r>
              <a:rPr lang="fr-FR" dirty="0"/>
              <a:t>Comprendre et décrire les principaux services et produits Azure</a:t>
            </a:r>
          </a:p>
          <a:p>
            <a:r>
              <a:rPr lang="fr-FR" dirty="0"/>
              <a:t>Comprendre et décrire les solutions Azure</a:t>
            </a:r>
          </a:p>
          <a:p>
            <a:r>
              <a:rPr lang="fr-FR" dirty="0"/>
              <a:t>Comprendre et décrire les outils de gestion Azure</a:t>
            </a:r>
            <a:endParaRPr lang="en-US" dirty="0"/>
          </a:p>
        </p:txBody>
      </p:sp>
    </p:spTree>
    <p:extLst>
      <p:ext uri="{BB962C8B-B14F-4D97-AF65-F5344CB8AC3E}">
        <p14:creationId xmlns:p14="http://schemas.microsoft.com/office/powerpoint/2010/main" val="2376996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3B5B-D2B1-40F4-B466-A5DCA3B08B11}"/>
              </a:ext>
            </a:extLst>
          </p:cNvPr>
          <p:cNvSpPr>
            <a:spLocks noGrp="1"/>
          </p:cNvSpPr>
          <p:nvPr>
            <p:ph type="title"/>
          </p:nvPr>
        </p:nvSpPr>
        <p:spPr/>
        <p:txBody>
          <a:bodyPr/>
          <a:lstStyle/>
          <a:p>
            <a:r>
              <a:rPr lang="fr-FR" dirty="0"/>
              <a:t>Procédure pas à pas - Créer une base de données SQL</a:t>
            </a:r>
            <a:endParaRPr lang="en-US" dirty="0"/>
          </a:p>
        </p:txBody>
      </p:sp>
      <p:sp>
        <p:nvSpPr>
          <p:cNvPr id="3" name="Text Placeholder 2">
            <a:extLst>
              <a:ext uri="{FF2B5EF4-FFF2-40B4-BE49-F238E27FC236}">
                <a16:creationId xmlns:a16="http://schemas.microsoft.com/office/drawing/2014/main" id="{7006ED59-6E0A-4353-ACF0-2E9B58F1E882}"/>
              </a:ext>
            </a:extLst>
          </p:cNvPr>
          <p:cNvSpPr>
            <a:spLocks noGrp="1"/>
          </p:cNvSpPr>
          <p:nvPr>
            <p:ph type="body" sz="quarter" idx="10"/>
          </p:nvPr>
        </p:nvSpPr>
        <p:spPr>
          <a:xfrm>
            <a:off x="838200" y="2445146"/>
            <a:ext cx="11018520" cy="3079353"/>
          </a:xfrm>
        </p:spPr>
        <p:txBody>
          <a:bodyPr>
            <a:normAutofit/>
          </a:bodyPr>
          <a:lstStyle/>
          <a:p>
            <a:r>
              <a:rPr lang="fr-FR" dirty="0"/>
              <a:t>Dans cette tâche pas à pas, nous allons créer une base de données SQL dans Azure, puis interroger les données dans cette base de données.</a:t>
            </a:r>
            <a:endParaRPr lang="en-IE" sz="3000" dirty="0"/>
          </a:p>
          <a:p>
            <a:pPr marL="0" indent="0">
              <a:buNone/>
            </a:pPr>
            <a:endParaRPr lang="en-US" dirty="0"/>
          </a:p>
        </p:txBody>
      </p:sp>
    </p:spTree>
    <p:extLst>
      <p:ext uri="{BB962C8B-B14F-4D97-AF65-F5344CB8AC3E}">
        <p14:creationId xmlns:p14="http://schemas.microsoft.com/office/powerpoint/2010/main" val="297264036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449D3-52F4-44B2-A4A4-4D5045E4800E}"/>
              </a:ext>
            </a:extLst>
          </p:cNvPr>
          <p:cNvSpPr>
            <a:spLocks noGrp="1"/>
          </p:cNvSpPr>
          <p:nvPr>
            <p:ph type="title"/>
          </p:nvPr>
        </p:nvSpPr>
        <p:spPr/>
        <p:txBody>
          <a:bodyPr/>
          <a:lstStyle/>
          <a:p>
            <a:r>
              <a:rPr lang="fr-FR" dirty="0"/>
              <a:t>TP6</a:t>
            </a:r>
          </a:p>
        </p:txBody>
      </p:sp>
      <p:sp>
        <p:nvSpPr>
          <p:cNvPr id="3" name="Espace réservé du texte 2">
            <a:extLst>
              <a:ext uri="{FF2B5EF4-FFF2-40B4-BE49-F238E27FC236}">
                <a16:creationId xmlns:a16="http://schemas.microsoft.com/office/drawing/2014/main" id="{076D2250-E270-4521-B68A-9393CDA443FB}"/>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1740670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Marketplace</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690688"/>
            <a:ext cx="10774190" cy="4802187"/>
          </a:xfrm>
        </p:spPr>
        <p:txBody>
          <a:bodyPr>
            <a:normAutofit/>
          </a:bodyPr>
          <a:lstStyle/>
          <a:p>
            <a:r>
              <a:rPr lang="fr-FR" dirty="0"/>
              <a:t>Azure Marketplace est un service sur Azure qui permet de connecter les utilisateurs finaux avec les partenaires Microsoft, les éditeurs de logiciels indépendants (ISV) et les start-ups qui offrent leurs solutions et services, qui sont optimisés pour fonctionner sur Azure</a:t>
            </a:r>
            <a:endParaRPr lang="en-IE" dirty="0"/>
          </a:p>
          <a:p>
            <a:r>
              <a:rPr lang="fr-FR" dirty="0"/>
              <a:t>Azure Marketplace permet aux clients, principalement des professionnels de l'informatique et des développeurs de cloud, de trouver, d'essayer, d'acheter et de fournir des applications et des services de centaines de fournisseurs de services de premier plan, tous certifiés pour fonctionner sur Azure. Au moment d'écrire ces lignes, cela comprend plus de 8 000 annonces</a:t>
            </a:r>
            <a:endParaRPr lang="en-IE" dirty="0"/>
          </a:p>
        </p:txBody>
      </p:sp>
    </p:spTree>
    <p:extLst>
      <p:ext uri="{BB962C8B-B14F-4D97-AF65-F5344CB8AC3E}">
        <p14:creationId xmlns:p14="http://schemas.microsoft.com/office/powerpoint/2010/main" val="48582019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AA9C8D-A19D-47CB-A67F-B755A409724D}"/>
              </a:ext>
            </a:extLst>
          </p:cNvPr>
          <p:cNvSpPr txBox="1">
            <a:spLocks/>
          </p:cNvSpPr>
          <p:nvPr/>
        </p:nvSpPr>
        <p:spPr>
          <a:xfrm>
            <a:off x="3129842" y="3179701"/>
            <a:ext cx="5932316" cy="49859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err="1">
                <a:latin typeface="Segoe UI Semibold (Headings)"/>
              </a:rPr>
              <a:t>Leçon</a:t>
            </a:r>
            <a:r>
              <a:rPr lang="en-US" dirty="0">
                <a:latin typeface="Segoe UI Semibold (Headings)"/>
              </a:rPr>
              <a:t> 04 : Solutions Azure</a:t>
            </a: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808887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Internet of Things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6"/>
            <a:ext cx="10291324" cy="1621157"/>
          </a:xfrm>
        </p:spPr>
        <p:txBody>
          <a:bodyPr>
            <a:noAutofit/>
          </a:bodyPr>
          <a:lstStyle/>
          <a:p>
            <a:pPr marL="0" indent="0">
              <a:buNone/>
            </a:pPr>
            <a:r>
              <a:rPr lang="fr-FR" dirty="0"/>
              <a:t>L'Internet permet à tout objet connecté d'accéder à des informations précieuses. Cette capacité pour les appareils de recueillir puis de relayer des informations pour l'analyse des données est appelée l'Internet des objets (IoT)</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2211185" y="3218644"/>
            <a:ext cx="8888616" cy="1325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Microsoft IoT Central. </a:t>
            </a:r>
            <a:r>
              <a:rPr lang="fr-FR" dirty="0"/>
              <a:t>Un logiciel IoT mondial entièrement géré en tant que solution de service (SaaS) qui facilite la connexion, la surveillance et la gestion de vos actifs IoT à grande échelle</a:t>
            </a:r>
            <a:endParaRPr lang="en-US"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2211184" y="4949371"/>
            <a:ext cx="8888616" cy="15435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IoT Hub. </a:t>
            </a:r>
            <a:r>
              <a:rPr lang="fr-FR" dirty="0"/>
              <a:t>Un service géré hébergé dans le cloud qui agit comme un hub central de messagerie pour la communication bidirectionnelle entre votre application IoT et les périphériques qu'il gère</a:t>
            </a:r>
            <a:endParaRPr lang="en-US" dirty="0"/>
          </a:p>
        </p:txBody>
      </p:sp>
      <p:pic>
        <p:nvPicPr>
          <p:cNvPr id="11" name="Picture 10" descr="A picture containing clock&#10;&#10;Description automatically generated">
            <a:extLst>
              <a:ext uri="{FF2B5EF4-FFF2-40B4-BE49-F238E27FC236}">
                <a16:creationId xmlns:a16="http://schemas.microsoft.com/office/drawing/2014/main" id="{04277209-F790-4374-BB19-DEF85A02B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46" y="5121545"/>
            <a:ext cx="981213" cy="981213"/>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6DCE8288-CCCB-4DB6-BD06-C61E2F0A3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46" y="3262452"/>
            <a:ext cx="1028844" cy="1047896"/>
          </a:xfrm>
          <a:prstGeom prst="rect">
            <a:avLst/>
          </a:prstGeom>
        </p:spPr>
      </p:pic>
    </p:spTree>
    <p:extLst>
      <p:ext uri="{BB962C8B-B14F-4D97-AF65-F5344CB8AC3E}">
        <p14:creationId xmlns:p14="http://schemas.microsoft.com/office/powerpoint/2010/main" val="5594828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389970" y="46693"/>
            <a:ext cx="10515600" cy="1325563"/>
          </a:xfrm>
        </p:spPr>
        <p:txBody>
          <a:bodyPr/>
          <a:lstStyle/>
          <a:p>
            <a:r>
              <a:rPr lang="en-US" dirty="0"/>
              <a:t>Big data and analytics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461821" y="1188987"/>
            <a:ext cx="11340209" cy="1395305"/>
          </a:xfrm>
        </p:spPr>
        <p:txBody>
          <a:bodyPr>
            <a:noAutofit/>
          </a:bodyPr>
          <a:lstStyle/>
          <a:p>
            <a:pPr marL="0" indent="0">
              <a:buNone/>
            </a:pPr>
            <a:r>
              <a:rPr lang="fr-FR" dirty="0"/>
              <a:t>Le Big Data fait référence à de grands volumes de données qui deviennent de plus en plus difficiles à comprendre, ou par conséquent prendre des décisions. Parmi les services de Big Data et d'analyse d'Azure, citons :</a:t>
            </a:r>
            <a:endParaRPr lang="en-IE" dirty="0"/>
          </a:p>
        </p:txBody>
      </p:sp>
      <p:sp>
        <p:nvSpPr>
          <p:cNvPr id="6" name="Text Placeholder 2">
            <a:extLst>
              <a:ext uri="{FF2B5EF4-FFF2-40B4-BE49-F238E27FC236}">
                <a16:creationId xmlns:a16="http://schemas.microsoft.com/office/drawing/2014/main" id="{87E9D5C2-C01D-4E87-8056-1A27F03D202A}"/>
              </a:ext>
            </a:extLst>
          </p:cNvPr>
          <p:cNvSpPr txBox="1">
            <a:spLocks/>
          </p:cNvSpPr>
          <p:nvPr/>
        </p:nvSpPr>
        <p:spPr>
          <a:xfrm>
            <a:off x="1913424" y="2716590"/>
            <a:ext cx="9479982" cy="13255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Azure SQL Data Warehouse: </a:t>
            </a:r>
            <a:r>
              <a:rPr lang="fr-FR" sz="2600" dirty="0"/>
              <a:t>Un entrepôt de données d'entreprise basé sur le cloud qui tire parti d'un traitement massivement parallèle (</a:t>
            </a:r>
            <a:r>
              <a:rPr lang="fr-FR" sz="2600" dirty="0" err="1"/>
              <a:t>mpp</a:t>
            </a:r>
            <a:r>
              <a:rPr lang="fr-FR" sz="2600" dirty="0"/>
              <a:t>) pour exécuter rapidement des requêtes complexes à travers des pétaoctets de données</a:t>
            </a:r>
            <a:endParaRPr lang="en-IE" sz="2600"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913424" y="4042152"/>
            <a:ext cx="9479982" cy="1128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Azure HDInsight: </a:t>
            </a:r>
            <a:r>
              <a:rPr lang="fr-FR" sz="2600" dirty="0"/>
              <a:t>Un service d'analyse open source entièrement géré pour les entreprises. Il s'agit d'un service cloud qui facilite, accélère et rentabilise le traitement d'énormes quantités de données</a:t>
            </a:r>
            <a:endParaRPr lang="en-US" sz="2600"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913422" y="5345211"/>
            <a:ext cx="9479983" cy="1395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Azure Data Lake Analytics: </a:t>
            </a:r>
            <a:r>
              <a:rPr lang="fr-FR" sz="2600" dirty="0"/>
              <a:t>Un service d'analyse à la demande qui simplifie le Big Data. Au lieu de déployer, configurer et configurer le matériel, vous écrivez des requêtes pour transformer vos données et extraire des informations précieuses.</a:t>
            </a:r>
            <a:endParaRPr lang="en-US" sz="2600" dirty="0"/>
          </a:p>
        </p:txBody>
      </p:sp>
      <p:pic>
        <p:nvPicPr>
          <p:cNvPr id="8" name="Picture 7">
            <a:extLst>
              <a:ext uri="{FF2B5EF4-FFF2-40B4-BE49-F238E27FC236}">
                <a16:creationId xmlns:a16="http://schemas.microsoft.com/office/drawing/2014/main" id="{61388B2C-1B40-4331-A8AC-4A4E33C186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36" y="2712498"/>
            <a:ext cx="1255470" cy="1109202"/>
          </a:xfrm>
          <a:prstGeom prst="rect">
            <a:avLst/>
          </a:prstGeom>
        </p:spPr>
      </p:pic>
      <p:pic>
        <p:nvPicPr>
          <p:cNvPr id="11" name="Picture 10">
            <a:extLst>
              <a:ext uri="{FF2B5EF4-FFF2-40B4-BE49-F238E27FC236}">
                <a16:creationId xmlns:a16="http://schemas.microsoft.com/office/drawing/2014/main" id="{8BC37486-ECA5-4BC1-85AC-95287681241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21" y="4078566"/>
            <a:ext cx="878967" cy="920823"/>
          </a:xfrm>
          <a:prstGeom prst="rect">
            <a:avLst/>
          </a:prstGeom>
        </p:spPr>
      </p:pic>
      <p:pic>
        <p:nvPicPr>
          <p:cNvPr id="14" name="Picture 13">
            <a:extLst>
              <a:ext uri="{FF2B5EF4-FFF2-40B4-BE49-F238E27FC236}">
                <a16:creationId xmlns:a16="http://schemas.microsoft.com/office/drawing/2014/main" id="{E8981563-514C-48FE-B616-0A17C91A894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36" y="5345211"/>
            <a:ext cx="1062573" cy="1062573"/>
          </a:xfrm>
          <a:prstGeom prst="rect">
            <a:avLst/>
          </a:prstGeom>
        </p:spPr>
      </p:pic>
    </p:spTree>
    <p:extLst>
      <p:ext uri="{BB962C8B-B14F-4D97-AF65-F5344CB8AC3E}">
        <p14:creationId xmlns:p14="http://schemas.microsoft.com/office/powerpoint/2010/main" val="181017111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940191"/>
          </a:xfrm>
        </p:spPr>
        <p:txBody>
          <a:bodyPr/>
          <a:lstStyle/>
          <a:p>
            <a:r>
              <a:rPr lang="en-US" dirty="0"/>
              <a:t>Artificial Intelligence</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5"/>
            <a:ext cx="11052730" cy="2186423"/>
          </a:xfrm>
        </p:spPr>
        <p:txBody>
          <a:bodyPr>
            <a:normAutofit fontScale="92500" lnSpcReduction="20000"/>
          </a:bodyPr>
          <a:lstStyle/>
          <a:p>
            <a:pPr marL="0" indent="0">
              <a:buNone/>
            </a:pPr>
            <a:r>
              <a:rPr lang="fr-FR" dirty="0"/>
              <a:t>L'intelligence artificielle (IA), dans le cloud, s'appuie sur un large éventail de services, dont le cœur est l'apprentissage automatique. L'apprentissage automatique est une technique de science des données qui permet aux ordinateurs d'utiliser les données existantes pour prévoir les comportements, les résultats et les tendances futurs. En utilisant l'apprentissage automatique, les ordinateurs apprennent sans être programmés explicitement. Certains services d'IA en Azure comprennent :</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847096" y="3595254"/>
            <a:ext cx="9607842" cy="1325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Machine Learning service. </a:t>
            </a:r>
            <a:r>
              <a:rPr lang="fr-FR" dirty="0"/>
              <a:t>Fournit un environnement basé sur le cloud utilisé pour développer, former, tester, déployer, gérer et suivre les modèles d'apprentissage automatique</a:t>
            </a:r>
            <a:endParaRPr lang="en-US"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847096" y="5274491"/>
            <a:ext cx="9607842" cy="13255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Machine Learning Studio. </a:t>
            </a:r>
            <a:r>
              <a:rPr lang="fr-FR" dirty="0"/>
              <a:t>Un espace de travail visuel collaboratif et de drag-and-drop où vous pouvez construire, tester et déployer des solutions d'apprentissage automatique sans avoir besoin d'écrire du code</a:t>
            </a:r>
            <a:endParaRPr lang="en-US" dirty="0"/>
          </a:p>
        </p:txBody>
      </p:sp>
      <p:pic>
        <p:nvPicPr>
          <p:cNvPr id="5" name="Picture 4">
            <a:extLst>
              <a:ext uri="{FF2B5EF4-FFF2-40B4-BE49-F238E27FC236}">
                <a16:creationId xmlns:a16="http://schemas.microsoft.com/office/drawing/2014/main" id="{6D3073DC-C97A-4075-BCCD-7E0262DDF7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38" y="5275881"/>
            <a:ext cx="1232850" cy="1324172"/>
          </a:xfrm>
          <a:prstGeom prst="rect">
            <a:avLst/>
          </a:prstGeom>
        </p:spPr>
      </p:pic>
      <p:pic>
        <p:nvPicPr>
          <p:cNvPr id="10" name="Picture 9">
            <a:extLst>
              <a:ext uri="{FF2B5EF4-FFF2-40B4-BE49-F238E27FC236}">
                <a16:creationId xmlns:a16="http://schemas.microsoft.com/office/drawing/2014/main" id="{D16017B9-1017-4750-AAC0-CCE359E407D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38" y="3690457"/>
            <a:ext cx="1232850" cy="1318142"/>
          </a:xfrm>
          <a:prstGeom prst="rect">
            <a:avLst/>
          </a:prstGeom>
        </p:spPr>
      </p:pic>
    </p:spTree>
    <p:extLst>
      <p:ext uri="{BB962C8B-B14F-4D97-AF65-F5344CB8AC3E}">
        <p14:creationId xmlns:p14="http://schemas.microsoft.com/office/powerpoint/2010/main" val="110416985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614246" y="46693"/>
            <a:ext cx="10291324" cy="1325563"/>
          </a:xfrm>
        </p:spPr>
        <p:txBody>
          <a:bodyPr/>
          <a:lstStyle/>
          <a:p>
            <a:r>
              <a:rPr lang="en-US" dirty="0"/>
              <a:t>Serverless computing</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060327"/>
            <a:ext cx="10681094" cy="1431719"/>
          </a:xfrm>
        </p:spPr>
        <p:txBody>
          <a:bodyPr>
            <a:normAutofit fontScale="92500" lnSpcReduction="10000"/>
          </a:bodyPr>
          <a:lstStyle/>
          <a:p>
            <a:pPr marL="0" indent="0">
              <a:buNone/>
            </a:pPr>
            <a:r>
              <a:rPr lang="fr-FR" dirty="0"/>
              <a:t>L'informatique sans serveur est un environnement d'exécution hébergé dans le cloud qui exécute votre code mais qui masque l'environnement d'hébergement sous-jacent. Certains services sans serveur dans Azure comprennent:</a:t>
            </a:r>
            <a:endParaRPr lang="en-IE" dirty="0"/>
          </a:p>
        </p:txBody>
      </p:sp>
      <p:sp>
        <p:nvSpPr>
          <p:cNvPr id="6" name="Text Placeholder 2">
            <a:extLst>
              <a:ext uri="{FF2B5EF4-FFF2-40B4-BE49-F238E27FC236}">
                <a16:creationId xmlns:a16="http://schemas.microsoft.com/office/drawing/2014/main" id="{87E9D5C2-C01D-4E87-8056-1A27F03D202A}"/>
              </a:ext>
            </a:extLst>
          </p:cNvPr>
          <p:cNvSpPr txBox="1">
            <a:spLocks/>
          </p:cNvSpPr>
          <p:nvPr/>
        </p:nvSpPr>
        <p:spPr>
          <a:xfrm>
            <a:off x="1306286" y="2554901"/>
            <a:ext cx="10271469" cy="1093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Functions.</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306285" y="3912883"/>
            <a:ext cx="10271469" cy="1532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Azure Logic Apps. </a:t>
            </a:r>
            <a:r>
              <a:rPr lang="fr-FR" sz="2600" dirty="0"/>
              <a:t>Un service cloud qui vous aide à automatiser et à orchestrer des tâches, des processus d'affaires et des flux de travail lorsque vous avez besoin d'intégrer des applications, des données, des systèmes et des services dans des entreprises ou des organisations.</a:t>
            </a:r>
            <a:endParaRPr lang="en-US" sz="2600"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306284" y="5677367"/>
            <a:ext cx="10271469" cy="10625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Event Grid. </a:t>
            </a:r>
            <a:r>
              <a:rPr lang="fr-FR" dirty="0"/>
              <a:t>Un service de routage d'événements intelligent et entièrement géré qui utilise un modèle de publication-abonnement pour la consommation d'événements uniformes.</a:t>
            </a:r>
            <a:endParaRPr lang="en-US" dirty="0"/>
          </a:p>
        </p:txBody>
      </p:sp>
    </p:spTree>
    <p:extLst>
      <p:ext uri="{BB962C8B-B14F-4D97-AF65-F5344CB8AC3E}">
        <p14:creationId xmlns:p14="http://schemas.microsoft.com/office/powerpoint/2010/main" val="235853833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DevOps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6"/>
            <a:ext cx="10873044" cy="1813968"/>
          </a:xfrm>
        </p:spPr>
        <p:txBody>
          <a:bodyPr>
            <a:normAutofit/>
          </a:bodyPr>
          <a:lstStyle/>
          <a:p>
            <a:pPr marL="0" indent="0">
              <a:buNone/>
            </a:pPr>
            <a:r>
              <a:rPr lang="en-IE" dirty="0"/>
              <a:t>DevOps allows you to create, build, and release pipelines that provide continuous integration, delivery, and deployment for your applications. It brings together people, processes, and technology, automating software delivery to provide continuous value to your users</a:t>
            </a:r>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1978428" y="3395029"/>
            <a:ext cx="9508861" cy="1325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DevOps Services: </a:t>
            </a:r>
            <a:r>
              <a:rPr lang="en-IE" dirty="0"/>
              <a:t>provides development collaboration tools including pipelines, Git repositories, Kanban boards, and extensive automated and cloud-based load testing</a:t>
            </a:r>
            <a:endParaRPr lang="en-US" dirty="0"/>
          </a:p>
        </p:txBody>
      </p:sp>
      <p:sp>
        <p:nvSpPr>
          <p:cNvPr id="9" name="Text Placeholder 2">
            <a:extLst>
              <a:ext uri="{FF2B5EF4-FFF2-40B4-BE49-F238E27FC236}">
                <a16:creationId xmlns:a16="http://schemas.microsoft.com/office/drawing/2014/main" id="{09719ECC-F2C6-4200-B868-DA17400A4197}"/>
              </a:ext>
            </a:extLst>
          </p:cNvPr>
          <p:cNvSpPr txBox="1">
            <a:spLocks/>
          </p:cNvSpPr>
          <p:nvPr/>
        </p:nvSpPr>
        <p:spPr>
          <a:xfrm>
            <a:off x="1978428" y="5275586"/>
            <a:ext cx="9508862" cy="1107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Azure DevTest Labs: Allows you to </a:t>
            </a:r>
            <a:r>
              <a:rPr lang="en-IE" dirty="0"/>
              <a:t>quickly create environments in Azure while minimizing waste and controlling cost</a:t>
            </a:r>
            <a:endParaRPr lang="en-US" dirty="0"/>
          </a:p>
        </p:txBody>
      </p:sp>
      <p:pic>
        <p:nvPicPr>
          <p:cNvPr id="5" name="Picture 4">
            <a:extLst>
              <a:ext uri="{FF2B5EF4-FFF2-40B4-BE49-F238E27FC236}">
                <a16:creationId xmlns:a16="http://schemas.microsoft.com/office/drawing/2014/main" id="{6D3073DC-C97A-4075-BCCD-7E0262DDF7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39" y="4986395"/>
            <a:ext cx="1232850" cy="1324172"/>
          </a:xfrm>
          <a:prstGeom prst="rect">
            <a:avLst/>
          </a:prstGeom>
        </p:spPr>
      </p:pic>
      <p:pic>
        <p:nvPicPr>
          <p:cNvPr id="10" name="Picture 9">
            <a:extLst>
              <a:ext uri="{FF2B5EF4-FFF2-40B4-BE49-F238E27FC236}">
                <a16:creationId xmlns:a16="http://schemas.microsoft.com/office/drawing/2014/main" id="{D16017B9-1017-4750-AAC0-CCE359E407D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3218644"/>
            <a:ext cx="1232850" cy="1318142"/>
          </a:xfrm>
          <a:prstGeom prst="rect">
            <a:avLst/>
          </a:prstGeom>
        </p:spPr>
      </p:pic>
    </p:spTree>
    <p:extLst>
      <p:ext uri="{BB962C8B-B14F-4D97-AF65-F5344CB8AC3E}">
        <p14:creationId xmlns:p14="http://schemas.microsoft.com/office/powerpoint/2010/main" val="248884535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AA9C8D-A19D-47CB-A67F-B755A409724D}"/>
              </a:ext>
            </a:extLst>
          </p:cNvPr>
          <p:cNvSpPr txBox="1">
            <a:spLocks/>
          </p:cNvSpPr>
          <p:nvPr/>
        </p:nvSpPr>
        <p:spPr>
          <a:xfrm>
            <a:off x="2234657" y="3126820"/>
            <a:ext cx="7722686" cy="6043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sz="3000" dirty="0">
                <a:latin typeface="Segoe UI Semibold (Headings)"/>
              </a:rPr>
              <a:t>Leçon 05 : Solutions de gestion Azure</a:t>
            </a:r>
            <a:endParaRPr lang="en-US" sz="3000" dirty="0">
              <a:latin typeface="Segoe UI Semibold (Headings)"/>
            </a:endParaRP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10075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AA9C8D-A19D-47CB-A67F-B755A409724D}"/>
              </a:ext>
            </a:extLst>
          </p:cNvPr>
          <p:cNvSpPr txBox="1">
            <a:spLocks/>
          </p:cNvSpPr>
          <p:nvPr/>
        </p:nvSpPr>
        <p:spPr>
          <a:xfrm>
            <a:off x="1782880" y="3177177"/>
            <a:ext cx="7230491" cy="5094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sz="3000" dirty="0">
                <a:latin typeface="Segoe UI Semibold (Headings)"/>
              </a:rPr>
              <a:t>Leçon 02 : Composants architecturaux fondamentaux d’Azure</a:t>
            </a:r>
            <a:endParaRPr lang="en-US" sz="3000" dirty="0">
              <a:latin typeface="Segoe UI Semibold (Headings)"/>
            </a:endParaRP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74483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management tools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614246" y="1404676"/>
            <a:ext cx="11052730" cy="919057"/>
          </a:xfrm>
        </p:spPr>
        <p:txBody>
          <a:bodyPr>
            <a:normAutofit/>
          </a:bodyPr>
          <a:lstStyle/>
          <a:p>
            <a:pPr marL="0" indent="0">
              <a:buNone/>
            </a:pPr>
            <a:r>
              <a:rPr lang="fr-FR" dirty="0"/>
              <a:t>Vous pouvez configurer et gérer Azure à l'aide d'un large éventail d'outils et de plates-formes. Voici quelques-uns de ces outils :</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614246" y="2506265"/>
            <a:ext cx="10485554" cy="3986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Azure Portal. </a:t>
            </a:r>
            <a:endParaRPr lang="en-IE" dirty="0"/>
          </a:p>
          <a:p>
            <a:r>
              <a:rPr lang="en-US" dirty="0"/>
              <a:t>Azure PowerShell.</a:t>
            </a:r>
          </a:p>
          <a:p>
            <a:r>
              <a:rPr lang="en-US" dirty="0"/>
              <a:t>Azure Command-Line Interface (Azure CLI). </a:t>
            </a:r>
            <a:r>
              <a:rPr lang="fr-FR" dirty="0"/>
              <a:t>Un programme de script multiplateforme pour Windows, Linux ou </a:t>
            </a:r>
            <a:r>
              <a:rPr lang="fr-FR" dirty="0" err="1"/>
              <a:t>MacOS</a:t>
            </a:r>
            <a:endParaRPr lang="fr-FR" dirty="0"/>
          </a:p>
          <a:p>
            <a:r>
              <a:rPr lang="en-US" dirty="0"/>
              <a:t>Azure Cloud Shell. </a:t>
            </a:r>
            <a:r>
              <a:rPr lang="fr-FR" dirty="0"/>
              <a:t>Un environnement de script directement dans votre portail.</a:t>
            </a:r>
            <a:endParaRPr lang="en-IE" dirty="0"/>
          </a:p>
        </p:txBody>
      </p:sp>
    </p:spTree>
    <p:extLst>
      <p:ext uri="{BB962C8B-B14F-4D97-AF65-F5344CB8AC3E}">
        <p14:creationId xmlns:p14="http://schemas.microsoft.com/office/powerpoint/2010/main" val="52261421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84C7BA-6584-4287-993D-B2FCC2356671}"/>
              </a:ext>
            </a:extLst>
          </p:cNvPr>
          <p:cNvSpPr>
            <a:spLocks noGrp="1"/>
          </p:cNvSpPr>
          <p:nvPr>
            <p:ph type="body" sz="quarter" idx="10"/>
          </p:nvPr>
        </p:nvSpPr>
        <p:spPr>
          <a:xfrm>
            <a:off x="2584450" y="3185864"/>
            <a:ext cx="6559550" cy="486271"/>
          </a:xfrm>
        </p:spPr>
        <p:txBody>
          <a:bodyPr/>
          <a:lstStyle/>
          <a:p>
            <a:pPr marL="0" indent="0">
              <a:buNone/>
            </a:pPr>
            <a:r>
              <a:rPr lang="en-US" dirty="0">
                <a:hlinkClick r:id="rId3"/>
              </a:rPr>
              <a:t>Demo</a:t>
            </a:r>
            <a:r>
              <a:rPr lang="en-US" dirty="0"/>
              <a:t>: Customize the Azure Portal</a:t>
            </a:r>
          </a:p>
        </p:txBody>
      </p:sp>
    </p:spTree>
    <p:extLst>
      <p:ext uri="{BB962C8B-B14F-4D97-AF65-F5344CB8AC3E}">
        <p14:creationId xmlns:p14="http://schemas.microsoft.com/office/powerpoint/2010/main" val="282571038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3B5B-D2B1-40F4-B466-A5DCA3B08B11}"/>
              </a:ext>
            </a:extLst>
          </p:cNvPr>
          <p:cNvSpPr>
            <a:spLocks noGrp="1"/>
          </p:cNvSpPr>
          <p:nvPr>
            <p:ph type="title"/>
          </p:nvPr>
        </p:nvSpPr>
        <p:spPr/>
        <p:txBody>
          <a:bodyPr/>
          <a:lstStyle/>
          <a:p>
            <a:r>
              <a:rPr lang="en-IE" dirty="0"/>
              <a:t>Walkthrough-Working with the Azure CLI</a:t>
            </a:r>
            <a:endParaRPr lang="en-US" dirty="0"/>
          </a:p>
        </p:txBody>
      </p:sp>
      <p:sp>
        <p:nvSpPr>
          <p:cNvPr id="3" name="Text Placeholder 2">
            <a:extLst>
              <a:ext uri="{FF2B5EF4-FFF2-40B4-BE49-F238E27FC236}">
                <a16:creationId xmlns:a16="http://schemas.microsoft.com/office/drawing/2014/main" id="{7006ED59-6E0A-4353-ACF0-2E9B58F1E882}"/>
              </a:ext>
            </a:extLst>
          </p:cNvPr>
          <p:cNvSpPr>
            <a:spLocks noGrp="1"/>
          </p:cNvSpPr>
          <p:nvPr>
            <p:ph type="body" sz="quarter" idx="10"/>
          </p:nvPr>
        </p:nvSpPr>
        <p:spPr>
          <a:xfrm>
            <a:off x="819150" y="1957388"/>
            <a:ext cx="11018520" cy="3833811"/>
          </a:xfrm>
        </p:spPr>
        <p:txBody>
          <a:bodyPr>
            <a:normAutofit/>
          </a:bodyPr>
          <a:lstStyle/>
          <a:p>
            <a:r>
              <a:rPr lang="en-IE" dirty="0"/>
              <a:t>In this walkthrough task we will install the Azure CLI on our local machine, then create a virtual machine using the Azure CLI and an Azure Resource Manager template, then verified that deployment using the Azure CLI in the Azure Cloud Shell</a:t>
            </a:r>
          </a:p>
          <a:p>
            <a:endParaRPr lang="en-IE" dirty="0"/>
          </a:p>
          <a:p>
            <a:r>
              <a:rPr lang="en-IE" sz="3000" dirty="0"/>
              <a:t>You can complete this walkthrough task by completing the steps outlined below, or you can simply read through them, depending on your available time</a:t>
            </a:r>
          </a:p>
          <a:p>
            <a:pPr marL="0" indent="0">
              <a:buNone/>
            </a:pPr>
            <a:endParaRPr lang="en-US" dirty="0"/>
          </a:p>
        </p:txBody>
      </p:sp>
    </p:spTree>
    <p:extLst>
      <p:ext uri="{BB962C8B-B14F-4D97-AF65-F5344CB8AC3E}">
        <p14:creationId xmlns:p14="http://schemas.microsoft.com/office/powerpoint/2010/main" val="165202082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Azure Advisor</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628975"/>
            <a:ext cx="10687858" cy="1668140"/>
          </a:xfrm>
        </p:spPr>
        <p:txBody>
          <a:bodyPr>
            <a:normAutofit fontScale="92500"/>
          </a:bodyPr>
          <a:lstStyle/>
          <a:p>
            <a:pPr marL="0" indent="0">
              <a:buNone/>
            </a:pPr>
            <a:r>
              <a:rPr lang="fr-FR" dirty="0"/>
              <a:t>Azure Advisor est un service gratuit intégré à Azure qui fournit des recommandations sur la haute disponibilité, la sécurité, les performances et les coûts. Le conseiller analyse vos services déployés et cherche des moyens d'améliorer votre environnement dans ces quatre domaines</a:t>
            </a:r>
            <a:endParaRPr lang="en-IE" dirty="0"/>
          </a:p>
        </p:txBody>
      </p:sp>
      <p:sp>
        <p:nvSpPr>
          <p:cNvPr id="7" name="Text Placeholder 2">
            <a:extLst>
              <a:ext uri="{FF2B5EF4-FFF2-40B4-BE49-F238E27FC236}">
                <a16:creationId xmlns:a16="http://schemas.microsoft.com/office/drawing/2014/main" id="{772D5180-5E98-4780-A225-59A15326F967}"/>
              </a:ext>
            </a:extLst>
          </p:cNvPr>
          <p:cNvSpPr txBox="1">
            <a:spLocks/>
          </p:cNvSpPr>
          <p:nvPr/>
        </p:nvSpPr>
        <p:spPr>
          <a:xfrm>
            <a:off x="2161308" y="3270131"/>
            <a:ext cx="8938491" cy="3097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Avec Azure Advisor, vous pouvez :</a:t>
            </a:r>
          </a:p>
          <a:p>
            <a:r>
              <a:rPr lang="fr-FR" dirty="0"/>
              <a:t>Obtenir des recommandations proactives, exploitables et personnalisées en matière de bonnes pratiques</a:t>
            </a:r>
          </a:p>
          <a:p>
            <a:r>
              <a:rPr lang="fr-FR" dirty="0"/>
              <a:t>Améliorer les performances, la sécurité et la haute disponibilité de vos ressources en identifiant les opportunités de réduire vos coûts Azure globaux</a:t>
            </a:r>
          </a:p>
          <a:p>
            <a:r>
              <a:rPr lang="fr-FR" dirty="0"/>
              <a:t>Obtenir des recommandations avec les actions proposées en ligne</a:t>
            </a:r>
            <a:endParaRPr lang="en-IE" dirty="0"/>
          </a:p>
        </p:txBody>
      </p:sp>
      <p:pic>
        <p:nvPicPr>
          <p:cNvPr id="6" name="Picture 5">
            <a:extLst>
              <a:ext uri="{FF2B5EF4-FFF2-40B4-BE49-F238E27FC236}">
                <a16:creationId xmlns:a16="http://schemas.microsoft.com/office/drawing/2014/main" id="{FBD4DF1D-386B-4E29-9FF1-15E8D30C48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3560886"/>
            <a:ext cx="1377003" cy="1304103"/>
          </a:xfrm>
          <a:prstGeom prst="rect">
            <a:avLst/>
          </a:prstGeom>
        </p:spPr>
      </p:pic>
    </p:spTree>
    <p:extLst>
      <p:ext uri="{BB962C8B-B14F-4D97-AF65-F5344CB8AC3E}">
        <p14:creationId xmlns:p14="http://schemas.microsoft.com/office/powerpoint/2010/main" val="36653867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AAA9C8D-A19D-47CB-A67F-B755A409724D}"/>
              </a:ext>
            </a:extLst>
          </p:cNvPr>
          <p:cNvSpPr txBox="1">
            <a:spLocks/>
          </p:cNvSpPr>
          <p:nvPr/>
        </p:nvSpPr>
        <p:spPr>
          <a:xfrm>
            <a:off x="2706176" y="3179701"/>
            <a:ext cx="6779647" cy="4985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dirty="0" err="1">
                <a:latin typeface="Segoe UI Semibold (Headings)"/>
              </a:rPr>
              <a:t>Révision</a:t>
            </a:r>
            <a:endParaRPr lang="en-US" sz="3000" dirty="0">
              <a:latin typeface="Segoe UI Semibold (Headings)"/>
            </a:endParaRPr>
          </a:p>
        </p:txBody>
      </p:sp>
      <p:pic>
        <p:nvPicPr>
          <p:cNvPr id="10" name="Picture 9">
            <a:extLst>
              <a:ext uri="{FF2B5EF4-FFF2-40B4-BE49-F238E27FC236}">
                <a16:creationId xmlns:a16="http://schemas.microsoft.com/office/drawing/2014/main" id="{5C506B8B-5E30-4FFD-815F-882D307797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17741" y="4758118"/>
            <a:ext cx="1867259" cy="1579989"/>
          </a:xfrm>
          <a:prstGeom prst="rect">
            <a:avLst/>
          </a:prstGeom>
          <a:effectLst>
            <a:softEdge rad="419100"/>
          </a:effectLst>
        </p:spPr>
      </p:pic>
    </p:spTree>
    <p:extLst>
      <p:ext uri="{BB962C8B-B14F-4D97-AF65-F5344CB8AC3E}">
        <p14:creationId xmlns:p14="http://schemas.microsoft.com/office/powerpoint/2010/main" val="3176687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9B36-8A5E-4B29-B67C-8AB8D4C7736C}"/>
              </a:ext>
            </a:extLst>
          </p:cNvPr>
          <p:cNvSpPr>
            <a:spLocks noGrp="1"/>
          </p:cNvSpPr>
          <p:nvPr>
            <p:ph type="title"/>
          </p:nvPr>
        </p:nvSpPr>
        <p:spPr/>
        <p:txBody>
          <a:bodyPr/>
          <a:lstStyle/>
          <a:p>
            <a:r>
              <a:rPr lang="en-US" dirty="0"/>
              <a:t>Module 2 </a:t>
            </a:r>
            <a:r>
              <a:rPr lang="en-US" dirty="0" err="1"/>
              <a:t>Révision</a:t>
            </a:r>
            <a:endParaRPr lang="en-US" dirty="0"/>
          </a:p>
        </p:txBody>
      </p:sp>
      <p:sp>
        <p:nvSpPr>
          <p:cNvPr id="3" name="Text Placeholder 2">
            <a:extLst>
              <a:ext uri="{FF2B5EF4-FFF2-40B4-BE49-F238E27FC236}">
                <a16:creationId xmlns:a16="http://schemas.microsoft.com/office/drawing/2014/main" id="{2B368BF4-080F-400D-A4CD-986F4E7685DA}"/>
              </a:ext>
            </a:extLst>
          </p:cNvPr>
          <p:cNvSpPr>
            <a:spLocks noGrp="1"/>
          </p:cNvSpPr>
          <p:nvPr>
            <p:ph type="body" sz="quarter" idx="10"/>
          </p:nvPr>
        </p:nvSpPr>
        <p:spPr>
          <a:xfrm>
            <a:off x="838200" y="1690688"/>
            <a:ext cx="11018520" cy="4501515"/>
          </a:xfrm>
        </p:spPr>
        <p:txBody>
          <a:bodyPr>
            <a:normAutofit/>
          </a:bodyPr>
          <a:lstStyle/>
          <a:p>
            <a:pPr marL="514350" indent="-514350">
              <a:buFont typeface="+mj-lt"/>
              <a:buAutoNum type="arabicPeriod"/>
            </a:pPr>
            <a:r>
              <a:rPr lang="fr-FR" dirty="0"/>
              <a:t>Quelles sont les composantes architecturales fondamentales d'Azure ?</a:t>
            </a:r>
          </a:p>
          <a:p>
            <a:pPr marL="514350" indent="-514350">
              <a:buFont typeface="+mj-lt"/>
              <a:buAutoNum type="arabicPeriod"/>
            </a:pPr>
            <a:r>
              <a:rPr lang="fr-FR" dirty="0"/>
              <a:t>Chaque ressource créée en Azure doit exister en un seul et unique quoi ?</a:t>
            </a:r>
          </a:p>
          <a:p>
            <a:pPr marL="514350" indent="-514350">
              <a:buFont typeface="+mj-lt"/>
              <a:buAutoNum type="arabicPeriod"/>
            </a:pPr>
            <a:r>
              <a:rPr lang="fr-FR" dirty="0"/>
              <a:t>Vous devez déployer une application dans Azure Quelques personnalisations d’infrastructure sont nécessaires pour s'assurer qu'elle fonctionne correctement. L'application s'exécutera sur un Système d'exploitation Windows. Quel service Azure utiliseriez-vous ?</a:t>
            </a:r>
            <a:endParaRPr lang="en-IE" dirty="0"/>
          </a:p>
          <a:p>
            <a:endParaRPr lang="en-US" dirty="0"/>
          </a:p>
        </p:txBody>
      </p:sp>
    </p:spTree>
    <p:extLst>
      <p:ext uri="{BB962C8B-B14F-4D97-AF65-F5344CB8AC3E}">
        <p14:creationId xmlns:p14="http://schemas.microsoft.com/office/powerpoint/2010/main" val="24697548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Regions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435497"/>
            <a:ext cx="11018520" cy="5057378"/>
          </a:xfrm>
        </p:spPr>
        <p:txBody>
          <a:bodyPr>
            <a:normAutofit/>
          </a:bodyPr>
          <a:lstStyle/>
          <a:p>
            <a:r>
              <a:rPr lang="fr-FR" dirty="0"/>
              <a:t>Azure est composé de datacenters situés dans le monde entier. Ces datacenters sont organisés et mis à la disposition des utilisateurs finaux par pays/région</a:t>
            </a:r>
          </a:p>
          <a:p>
            <a:r>
              <a:rPr lang="fr-FR" dirty="0"/>
              <a:t>En ce qui concerne les datacenters, une région est une zone géographique de la planète contenant au moins un centre de données, mais potentiellement multiple, qui est à proximité et en réseau avec un réseau à faible latence.</a:t>
            </a:r>
            <a:endParaRPr lang="en-IE" dirty="0"/>
          </a:p>
        </p:txBody>
      </p:sp>
    </p:spTree>
    <p:extLst>
      <p:ext uri="{BB962C8B-B14F-4D97-AF65-F5344CB8AC3E}">
        <p14:creationId xmlns:p14="http://schemas.microsoft.com/office/powerpoint/2010/main" val="1834978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6"/>
            <a:ext cx="10515600" cy="1070372"/>
          </a:xfrm>
        </p:spPr>
        <p:txBody>
          <a:bodyPr/>
          <a:lstStyle/>
          <a:p>
            <a:r>
              <a:rPr lang="en-US" dirty="0"/>
              <a:t>Regions - </a:t>
            </a:r>
            <a:r>
              <a:rPr lang="en-US" i="1" dirty="0"/>
              <a:t>suite</a:t>
            </a:r>
            <a:endParaRPr lang="en-US" dirty="0"/>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435497"/>
            <a:ext cx="11018520" cy="5057378"/>
          </a:xfrm>
        </p:spPr>
        <p:txBody>
          <a:bodyPr>
            <a:normAutofit fontScale="92500"/>
          </a:bodyPr>
          <a:lstStyle/>
          <a:p>
            <a:r>
              <a:rPr lang="fr-FR" dirty="0"/>
              <a:t>Régions Azure spéciales : </a:t>
            </a:r>
          </a:p>
          <a:p>
            <a:pPr lvl="1"/>
            <a:r>
              <a:rPr lang="fr-FR" dirty="0"/>
              <a:t>Azure dispose également de certaines régions spéciales que vous voudrez peut-être utiliser lors de la création de vos applications à des fins de conformité ou légales. </a:t>
            </a:r>
          </a:p>
          <a:p>
            <a:pPr lvl="1"/>
            <a:r>
              <a:rPr lang="fr-FR" dirty="0"/>
              <a:t>Les régions spéciales sont :</a:t>
            </a:r>
          </a:p>
          <a:p>
            <a:pPr lvl="2"/>
            <a:r>
              <a:rPr lang="fr-FR" dirty="0"/>
              <a:t>Gouvernement Azure</a:t>
            </a:r>
          </a:p>
          <a:p>
            <a:pPr lvl="2"/>
            <a:r>
              <a:rPr lang="fr-FR" dirty="0"/>
              <a:t>Azure Allemagne</a:t>
            </a:r>
          </a:p>
          <a:p>
            <a:pPr lvl="2"/>
            <a:r>
              <a:rPr lang="fr-FR" dirty="0"/>
              <a:t>Azure Chine 21Vianet</a:t>
            </a:r>
          </a:p>
          <a:p>
            <a:r>
              <a:rPr lang="fr-FR" dirty="0"/>
              <a:t>Jumelage de régions :</a:t>
            </a:r>
          </a:p>
          <a:p>
            <a:pPr lvl="1"/>
            <a:r>
              <a:rPr lang="fr-FR" dirty="0"/>
              <a:t>Chaque région Azure est jumelée à une autre région dans la même géographie (comme les États-Unis, l'Europe ou l'Asie). </a:t>
            </a:r>
          </a:p>
          <a:p>
            <a:pPr lvl="1"/>
            <a:r>
              <a:rPr lang="fr-FR" dirty="0"/>
              <a:t>Cette approche permet la réplication des ressources (comme le stockage de machine virtuelle (VM)) à travers une localisation géographique aidant à réduire la probabilité d'interruptions dues à des événements tels que des catastrophes naturelles, des pannes de courant ou des pannes physiques du réseau affectant les deux régions à la fois.</a:t>
            </a:r>
            <a:endParaRPr lang="en-IE" dirty="0"/>
          </a:p>
        </p:txBody>
      </p:sp>
    </p:spTree>
    <p:extLst>
      <p:ext uri="{BB962C8B-B14F-4D97-AF65-F5344CB8AC3E}">
        <p14:creationId xmlns:p14="http://schemas.microsoft.com/office/powerpoint/2010/main" val="2958524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Geographies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690687"/>
            <a:ext cx="11018520" cy="4802187"/>
          </a:xfrm>
        </p:spPr>
        <p:txBody>
          <a:bodyPr>
            <a:normAutofit lnSpcReduction="10000"/>
          </a:bodyPr>
          <a:lstStyle/>
          <a:p>
            <a:r>
              <a:rPr lang="fr-FR" dirty="0"/>
              <a:t>Une géographie est un marché discret qui contient généralement deux régions ou plus et qui préserve les limites de localisation et de conformité en matière de données.</a:t>
            </a:r>
          </a:p>
          <a:p>
            <a:r>
              <a:rPr lang="fr-FR" dirty="0"/>
              <a:t>Les zones géographiques permettent aux clients ayant des besoins spécifiques en matière de localisation et de conformité de respecter leurs données et leurs applications </a:t>
            </a:r>
          </a:p>
          <a:p>
            <a:r>
              <a:rPr lang="fr-FR" dirty="0"/>
              <a:t>Les géographies sont divisées comme suit :</a:t>
            </a:r>
          </a:p>
          <a:p>
            <a:pPr lvl="1"/>
            <a:r>
              <a:rPr lang="fr-FR" dirty="0"/>
              <a:t>Amériques, </a:t>
            </a:r>
          </a:p>
          <a:p>
            <a:pPr lvl="1"/>
            <a:r>
              <a:rPr lang="fr-FR" dirty="0"/>
              <a:t>Europe, </a:t>
            </a:r>
          </a:p>
          <a:p>
            <a:pPr lvl="1"/>
            <a:r>
              <a:rPr lang="fr-FR" dirty="0"/>
              <a:t>Asie-Pacifique, </a:t>
            </a:r>
          </a:p>
          <a:p>
            <a:pPr lvl="1"/>
            <a:r>
              <a:rPr lang="fr-FR" dirty="0"/>
              <a:t>Moyen-Orient </a:t>
            </a:r>
          </a:p>
          <a:p>
            <a:pPr lvl="1"/>
            <a:r>
              <a:rPr lang="fr-FR" dirty="0"/>
              <a:t>Afrique</a:t>
            </a:r>
            <a:endParaRPr lang="en-IE" dirty="0"/>
          </a:p>
        </p:txBody>
      </p:sp>
    </p:spTree>
    <p:extLst>
      <p:ext uri="{BB962C8B-B14F-4D97-AF65-F5344CB8AC3E}">
        <p14:creationId xmlns:p14="http://schemas.microsoft.com/office/powerpoint/2010/main" val="36267307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Zones de </a:t>
            </a:r>
            <a:r>
              <a:rPr lang="en-US" dirty="0" err="1"/>
              <a:t>disponibilité</a:t>
            </a:r>
            <a:r>
              <a:rPr lang="en-US" dirty="0"/>
              <a:t> (Availability Zones)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200" y="1435497"/>
            <a:ext cx="5420362" cy="5057378"/>
          </a:xfrm>
        </p:spPr>
        <p:txBody>
          <a:bodyPr>
            <a:normAutofit fontScale="92500"/>
          </a:bodyPr>
          <a:lstStyle/>
          <a:p>
            <a:r>
              <a:rPr lang="fr-FR" dirty="0"/>
              <a:t>Les zones de disponibilité sont des emplacements physiquement séparés dans une région Azure. </a:t>
            </a:r>
          </a:p>
          <a:p>
            <a:r>
              <a:rPr lang="fr-FR" dirty="0"/>
              <a:t>Chaque zone de disponibilité est composée d'un ou de plusieurs datacenters équipés d'une alimentation, d'un refroidissement et d’une infra réseau indépendante. </a:t>
            </a:r>
          </a:p>
          <a:p>
            <a:r>
              <a:rPr lang="fr-FR" dirty="0"/>
              <a:t>Les zones de disponibilité sont constituées pour être indépendants. Si une zone de disponibilité tombe en panne, l'autre continue à travailler.</a:t>
            </a:r>
            <a:endParaRPr lang="en-IE" b="1" dirty="0"/>
          </a:p>
        </p:txBody>
      </p:sp>
      <p:pic>
        <p:nvPicPr>
          <p:cNvPr id="5" name="Picture 4" descr="Three availability zones are connected, making an Azure region.">
            <a:extLst>
              <a:ext uri="{FF2B5EF4-FFF2-40B4-BE49-F238E27FC236}">
                <a16:creationId xmlns:a16="http://schemas.microsoft.com/office/drawing/2014/main" id="{C3443658-418B-4679-9B77-63FE11189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999" y="1272795"/>
            <a:ext cx="5881951" cy="5057378"/>
          </a:xfrm>
          <a:prstGeom prst="rect">
            <a:avLst/>
          </a:prstGeom>
        </p:spPr>
      </p:pic>
    </p:spTree>
    <p:extLst>
      <p:ext uri="{BB962C8B-B14F-4D97-AF65-F5344CB8AC3E}">
        <p14:creationId xmlns:p14="http://schemas.microsoft.com/office/powerpoint/2010/main" val="10198748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D2-7C0F-4A3B-99ED-148A0B1F1B8C}"/>
              </a:ext>
            </a:extLst>
          </p:cNvPr>
          <p:cNvSpPr>
            <a:spLocks noGrp="1"/>
          </p:cNvSpPr>
          <p:nvPr>
            <p:ph type="title"/>
          </p:nvPr>
        </p:nvSpPr>
        <p:spPr>
          <a:xfrm>
            <a:off x="584200" y="365125"/>
            <a:ext cx="10515600" cy="1325563"/>
          </a:xfrm>
        </p:spPr>
        <p:txBody>
          <a:bodyPr/>
          <a:lstStyle/>
          <a:p>
            <a:r>
              <a:rPr lang="en-US" dirty="0"/>
              <a:t>Ensembles de </a:t>
            </a:r>
            <a:r>
              <a:rPr lang="en-US" dirty="0" err="1"/>
              <a:t>disponibilité</a:t>
            </a:r>
            <a:r>
              <a:rPr lang="en-US" dirty="0"/>
              <a:t> (Availability Sets)</a:t>
            </a:r>
          </a:p>
        </p:txBody>
      </p:sp>
      <p:sp>
        <p:nvSpPr>
          <p:cNvPr id="3" name="Text Placeholder 2">
            <a:extLst>
              <a:ext uri="{FF2B5EF4-FFF2-40B4-BE49-F238E27FC236}">
                <a16:creationId xmlns:a16="http://schemas.microsoft.com/office/drawing/2014/main" id="{D5F441AD-60D1-4C98-BB47-C9F6A636C485}"/>
              </a:ext>
            </a:extLst>
          </p:cNvPr>
          <p:cNvSpPr>
            <a:spLocks noGrp="1"/>
          </p:cNvSpPr>
          <p:nvPr>
            <p:ph type="body" sz="quarter" idx="10"/>
          </p:nvPr>
        </p:nvSpPr>
        <p:spPr>
          <a:xfrm>
            <a:off x="584199" y="1435496"/>
            <a:ext cx="6830754" cy="5214685"/>
          </a:xfrm>
        </p:spPr>
        <p:txBody>
          <a:bodyPr>
            <a:normAutofit fontScale="92500" lnSpcReduction="20000"/>
          </a:bodyPr>
          <a:lstStyle/>
          <a:p>
            <a:r>
              <a:rPr lang="fr-FR" sz="3000" dirty="0"/>
              <a:t>Les </a:t>
            </a:r>
            <a:r>
              <a:rPr lang="fr-FR" sz="3000" dirty="0" err="1"/>
              <a:t>Availability</a:t>
            </a:r>
            <a:r>
              <a:rPr lang="fr-FR" sz="3000" dirty="0"/>
              <a:t> Sets sont un moyen de s'assurer que les applications restent en ligne si un événement de maintenance à fort impact est nécessaire ou si une défaillance matérielle se produit.</a:t>
            </a:r>
          </a:p>
          <a:p>
            <a:r>
              <a:rPr lang="fr-FR" sz="3000" dirty="0"/>
              <a:t>Les ensembles de disponibilité sont constitués de domaines de mise à jour et de domaines de défaut :</a:t>
            </a:r>
          </a:p>
          <a:p>
            <a:pPr lvl="1"/>
            <a:r>
              <a:rPr lang="fr-FR" sz="2600" dirty="0"/>
              <a:t>Update </a:t>
            </a:r>
            <a:r>
              <a:rPr lang="fr-FR" sz="2600" dirty="0" err="1"/>
              <a:t>Domains</a:t>
            </a:r>
            <a:r>
              <a:rPr lang="fr-FR" sz="2600" dirty="0"/>
              <a:t>. </a:t>
            </a:r>
          </a:p>
          <a:p>
            <a:pPr lvl="2"/>
            <a:r>
              <a:rPr lang="fr-FR" sz="2200" dirty="0"/>
              <a:t>Lorsqu'un événement de maintenance se produit (comme une mise à jour des performances ou un correctif de sécurité critique appliqué), la mise à jour est séquencée à travers des domaines de mise à jour.</a:t>
            </a:r>
          </a:p>
          <a:p>
            <a:pPr lvl="1"/>
            <a:r>
              <a:rPr lang="fr-FR" sz="2600" dirty="0" err="1"/>
              <a:t>Fault</a:t>
            </a:r>
            <a:r>
              <a:rPr lang="fr-FR" sz="2600" dirty="0"/>
              <a:t> </a:t>
            </a:r>
            <a:r>
              <a:rPr lang="fr-FR" sz="2600" dirty="0" err="1"/>
              <a:t>Domains</a:t>
            </a:r>
            <a:r>
              <a:rPr lang="fr-FR" sz="2600" dirty="0"/>
              <a:t>. </a:t>
            </a:r>
          </a:p>
          <a:p>
            <a:pPr lvl="2"/>
            <a:r>
              <a:rPr lang="fr-FR" sz="2200" dirty="0"/>
              <a:t>Les domaines de défaut prévoient la séparation physique d'une charge de travail entre différents matériels dans le centre de données. </a:t>
            </a:r>
            <a:endParaRPr lang="en-IE" sz="1800" b="1" dirty="0"/>
          </a:p>
        </p:txBody>
      </p:sp>
      <p:pic>
        <p:nvPicPr>
          <p:cNvPr id="6" name="Picture 5" descr="A screenshot of a cell phone&#10;&#10;Description automatically generated">
            <a:extLst>
              <a:ext uri="{FF2B5EF4-FFF2-40B4-BE49-F238E27FC236}">
                <a16:creationId xmlns:a16="http://schemas.microsoft.com/office/drawing/2014/main" id="{94140D4E-E651-4819-B355-E5AAB20DA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251" y="2427316"/>
            <a:ext cx="4259054" cy="2343237"/>
          </a:xfrm>
          <a:prstGeom prst="rect">
            <a:avLst/>
          </a:prstGeom>
        </p:spPr>
      </p:pic>
    </p:spTree>
    <p:extLst>
      <p:ext uri="{BB962C8B-B14F-4D97-AF65-F5344CB8AC3E}">
        <p14:creationId xmlns:p14="http://schemas.microsoft.com/office/powerpoint/2010/main" val="23480570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F0A8EC63B41F42B52D0BC38F0ABD9A" ma:contentTypeVersion="2" ma:contentTypeDescription="Crée un document." ma:contentTypeScope="" ma:versionID="e585250d942404337b01ec7e7e3ef4de">
  <xsd:schema xmlns:xsd="http://www.w3.org/2001/XMLSchema" xmlns:xs="http://www.w3.org/2001/XMLSchema" xmlns:p="http://schemas.microsoft.com/office/2006/metadata/properties" xmlns:ns2="70dc2928-574a-41fd-94b2-4b922bc37171" targetNamespace="http://schemas.microsoft.com/office/2006/metadata/properties" ma:root="true" ma:fieldsID="921c9f2266f10edacaf7d117c53ae053" ns2:_="">
    <xsd:import namespace="70dc2928-574a-41fd-94b2-4b922bc3717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c2928-574a-41fd-94b2-4b922bc371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C3D40C-F1EB-4ADD-BC84-B105D834EE50}"/>
</file>

<file path=customXml/itemProps2.xml><?xml version="1.0" encoding="utf-8"?>
<ds:datastoreItem xmlns:ds="http://schemas.openxmlformats.org/officeDocument/2006/customXml" ds:itemID="{D3CBAB5F-4FE2-4BF2-8FE3-E1BC4C6AFE32}"/>
</file>

<file path=customXml/itemProps3.xml><?xml version="1.0" encoding="utf-8"?>
<ds:datastoreItem xmlns:ds="http://schemas.openxmlformats.org/officeDocument/2006/customXml" ds:itemID="{D14BE997-BFE3-4097-9725-9DCACCC35CE8}"/>
</file>

<file path=docProps/app.xml><?xml version="1.0" encoding="utf-8"?>
<Properties xmlns="http://schemas.openxmlformats.org/officeDocument/2006/extended-properties" xmlns:vt="http://schemas.openxmlformats.org/officeDocument/2006/docPropsVTypes">
  <TotalTime>0</TotalTime>
  <Words>6902</Words>
  <Application>Microsoft Office PowerPoint</Application>
  <PresentationFormat>Grand écran</PresentationFormat>
  <Paragraphs>413</Paragraphs>
  <Slides>45</Slides>
  <Notes>39</Notes>
  <HiddenSlides>5</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Calibri</vt:lpstr>
      <vt:lpstr>Calibri Light</vt:lpstr>
      <vt:lpstr>Segoe UI</vt:lpstr>
      <vt:lpstr>Segoe UI Semibold (Headings)</vt:lpstr>
      <vt:lpstr>Office Theme</vt:lpstr>
      <vt:lpstr>AZ-900T01: Module 02: Core Azure services</vt:lpstr>
      <vt:lpstr>Présentation PowerPoint</vt:lpstr>
      <vt:lpstr>Module 2 – Objectifs</vt:lpstr>
      <vt:lpstr>Présentation PowerPoint</vt:lpstr>
      <vt:lpstr>Regions</vt:lpstr>
      <vt:lpstr>Regions - suite</vt:lpstr>
      <vt:lpstr>Geographies</vt:lpstr>
      <vt:lpstr>Zones de disponibilité (Availability Zones)</vt:lpstr>
      <vt:lpstr>Ensembles de disponibilité (Availability Sets)</vt:lpstr>
      <vt:lpstr>Groupes de Ressources</vt:lpstr>
      <vt:lpstr>Azure Resource Manager</vt:lpstr>
      <vt:lpstr>TP1</vt:lpstr>
      <vt:lpstr>Présentation PowerPoint</vt:lpstr>
      <vt:lpstr>Services de calcul Azure</vt:lpstr>
      <vt:lpstr>Azure compute services - virtual machine services</vt:lpstr>
      <vt:lpstr>Présentation PowerPoint</vt:lpstr>
      <vt:lpstr>Procédure pas à pas - Créer une machine virtuelle à l'aide de Portail Azure</vt:lpstr>
      <vt:lpstr>TP2</vt:lpstr>
      <vt:lpstr>TP3</vt:lpstr>
      <vt:lpstr>Azure compute services – container services</vt:lpstr>
      <vt:lpstr>Azure network services</vt:lpstr>
      <vt:lpstr>Procédure pas à pas - Créer un réseau virtuel via le portail Azure</vt:lpstr>
      <vt:lpstr>TP4</vt:lpstr>
      <vt:lpstr>Azure storage services – data categories</vt:lpstr>
      <vt:lpstr>Azure storage services – Azure services</vt:lpstr>
      <vt:lpstr>TP5</vt:lpstr>
      <vt:lpstr>Présentation PowerPoint</vt:lpstr>
      <vt:lpstr>Walkthrough-Create Blob storage</vt:lpstr>
      <vt:lpstr>Azure database services</vt:lpstr>
      <vt:lpstr>Procédure pas à pas - Créer une base de données SQL</vt:lpstr>
      <vt:lpstr>TP6</vt:lpstr>
      <vt:lpstr>Azure Marketplace</vt:lpstr>
      <vt:lpstr>Présentation PowerPoint</vt:lpstr>
      <vt:lpstr>Internet of Things</vt:lpstr>
      <vt:lpstr>Big data and analytics</vt:lpstr>
      <vt:lpstr>Artificial Intelligence</vt:lpstr>
      <vt:lpstr>Serverless computing</vt:lpstr>
      <vt:lpstr>DevOps</vt:lpstr>
      <vt:lpstr>Présentation PowerPoint</vt:lpstr>
      <vt:lpstr>Azure management tools</vt:lpstr>
      <vt:lpstr>Présentation PowerPoint</vt:lpstr>
      <vt:lpstr>Walkthrough-Working with the Azure CLI</vt:lpstr>
      <vt:lpstr>Azure Advisor</vt:lpstr>
      <vt:lpstr>Présentation PowerPoint</vt:lpstr>
      <vt:lpstr>Module 2 Révision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2018-12-16T17:52:48Z</dcterms:created>
  <dcterms:modified xsi:type="dcterms:W3CDTF">2019-06-26T12:16:17Z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v-tamat@microsoft.com</vt:lpwstr>
  </property>
  <property fmtid="{D5CDD505-2E9C-101B-9397-08002B2CF9AE}" pid="5" name="MSIP_Label_f42aa342-8706-4288-bd11-ebb85995028c_SetDate">
    <vt:lpwstr>2018-12-16T17:54:58.5845484Z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0x01010018F0A8EC63B41F42B52D0BC38F0ABD9A</vt:lpwstr>
  </property>
</Properties>
</file>