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sldIdLst>
    <p:sldId id="256" r:id="rId2"/>
    <p:sldId id="257" r:id="rId3"/>
    <p:sldId id="1885" r:id="rId4"/>
    <p:sldId id="259" r:id="rId5"/>
    <p:sldId id="1929" r:id="rId6"/>
    <p:sldId id="1930" r:id="rId7"/>
    <p:sldId id="1931" r:id="rId8"/>
    <p:sldId id="1875" r:id="rId9"/>
    <p:sldId id="1932" r:id="rId10"/>
    <p:sldId id="1933" r:id="rId11"/>
    <p:sldId id="1889" r:id="rId12"/>
    <p:sldId id="1911" r:id="rId13"/>
    <p:sldId id="1934" r:id="rId14"/>
    <p:sldId id="1935" r:id="rId15"/>
    <p:sldId id="1896" r:id="rId16"/>
    <p:sldId id="1936" r:id="rId17"/>
    <p:sldId id="1937" r:id="rId18"/>
    <p:sldId id="1938" r:id="rId19"/>
    <p:sldId id="1939" r:id="rId20"/>
    <p:sldId id="1940" r:id="rId21"/>
    <p:sldId id="1927" r:id="rId22"/>
    <p:sldId id="1926" r:id="rId23"/>
    <p:sldId id="1941" r:id="rId24"/>
    <p:sldId id="1942" r:id="rId25"/>
    <p:sldId id="1943" r:id="rId26"/>
    <p:sldId id="1960" r:id="rId27"/>
    <p:sldId id="1944" r:id="rId28"/>
    <p:sldId id="1945" r:id="rId29"/>
    <p:sldId id="1946" r:id="rId30"/>
    <p:sldId id="1928" r:id="rId31"/>
    <p:sldId id="1947" r:id="rId32"/>
    <p:sldId id="1948" r:id="rId33"/>
    <p:sldId id="1949" r:id="rId34"/>
    <p:sldId id="1950" r:id="rId35"/>
    <p:sldId id="1952" r:id="rId36"/>
    <p:sldId id="1953" r:id="rId37"/>
    <p:sldId id="1954" r:id="rId38"/>
    <p:sldId id="1955" r:id="rId39"/>
    <p:sldId id="1956" r:id="rId40"/>
    <p:sldId id="1957" r:id="rId41"/>
    <p:sldId id="1958" r:id="rId42"/>
    <p:sldId id="1959" r:id="rId43"/>
    <p:sldId id="1951" r:id="rId44"/>
    <p:sldId id="19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661" autoAdjust="0"/>
    <p:restoredTop sz="54914" autoAdjust="0"/>
  </p:normalViewPr>
  <p:slideViewPr>
    <p:cSldViewPr snapToGrid="0">
      <p:cViewPr varScale="1">
        <p:scale>
          <a:sx n="63" d="100"/>
          <a:sy n="63" d="100"/>
        </p:scale>
        <p:origin x="16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12-17T15:45:30.017" idx="1">
    <p:pos x="1060" y="449"/>
    <p:text>Ensure that all slide titles and body text are indented the same amount. There's been variation throughout the deck.</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E01C-D992-4CD4-86E0-EE056A2CB81B}" type="datetimeFigureOut">
              <a:rPr lang="en-US" smtClean="0"/>
              <a:t>6/26/2019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6FB4F-9A3A-4149-B0E9-5278F91246FB}" type="slidenum">
              <a:rPr lang="en-US" smtClean="0"/>
              <a:t>‹N°›</a:t>
            </a:fld>
            <a:endParaRPr lang="en-US" dirty="0"/>
          </a:p>
        </p:txBody>
      </p:sp>
    </p:spTree>
    <p:extLst>
      <p:ext uri="{BB962C8B-B14F-4D97-AF65-F5344CB8AC3E}">
        <p14:creationId xmlns:p14="http://schemas.microsoft.com/office/powerpoint/2010/main" val="420450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zure.microsoft.com/en-us/services/active-directo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ortal.atp.azure.c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instancename*.atp.azure.co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rivacy.microsoft.com/en-us/privacystatement"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a:t>
            </a:fld>
            <a:endParaRPr lang="en-US" dirty="0"/>
          </a:p>
        </p:txBody>
      </p:sp>
    </p:spTree>
    <p:extLst>
      <p:ext uri="{BB962C8B-B14F-4D97-AF65-F5344CB8AC3E}">
        <p14:creationId xmlns:p14="http://schemas.microsoft.com/office/powerpoint/2010/main" val="17098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 is conceptual, to be kept high level, the graphic shows the shared responsibility split between provider (Microsoft), customer and both, for on-premises and different cloud service types.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17601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11</a:t>
            </a:fld>
            <a:endParaRPr lang="en-US" dirty="0"/>
          </a:p>
        </p:txBody>
      </p:sp>
    </p:spTree>
    <p:extLst>
      <p:ext uri="{BB962C8B-B14F-4D97-AF65-F5344CB8AC3E}">
        <p14:creationId xmlns:p14="http://schemas.microsoft.com/office/powerpoint/2010/main" val="26650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kern="1200" dirty="0">
                <a:solidFill>
                  <a:schemeClr val="tx1"/>
                </a:solidFill>
                <a:effectLst/>
                <a:latin typeface="+mn-lt"/>
                <a:ea typeface="+mn-ea"/>
                <a:cs typeface="+mn-cs"/>
              </a:rPr>
              <a:t>Note</a:t>
            </a:r>
            <a:r>
              <a:rPr lang="en-IE" sz="1200" b="0" i="0" u="none" strike="noStrike" kern="1200" dirty="0">
                <a:solidFill>
                  <a:schemeClr val="tx1"/>
                </a:solidFill>
                <a:effectLst/>
                <a:latin typeface="+mn-lt"/>
                <a:ea typeface="+mn-ea"/>
                <a:cs typeface="+mn-cs"/>
              </a:rPr>
              <a:t>: Authentication is sometimes shortened to </a:t>
            </a:r>
            <a:r>
              <a:rPr lang="en-IE" sz="1200" b="0" i="1" u="none" strike="noStrike" kern="1200" dirty="0">
                <a:solidFill>
                  <a:schemeClr val="tx1"/>
                </a:solidFill>
                <a:effectLst/>
                <a:latin typeface="+mn-lt"/>
                <a:ea typeface="+mn-ea"/>
                <a:cs typeface="+mn-cs"/>
              </a:rPr>
              <a:t>AuthN</a:t>
            </a:r>
            <a:r>
              <a:rPr lang="en-IE" sz="1200" b="0" i="0" u="none" strike="noStrike" kern="1200" dirty="0">
                <a:solidFill>
                  <a:schemeClr val="tx1"/>
                </a:solidFill>
                <a:effectLst/>
                <a:latin typeface="+mn-lt"/>
                <a:ea typeface="+mn-ea"/>
                <a:cs typeface="+mn-cs"/>
              </a:rPr>
              <a:t>, and authorization is sometimes shortened to </a:t>
            </a:r>
            <a:r>
              <a:rPr lang="en-IE" sz="1200" b="0" i="1" u="none" strike="noStrike" kern="1200" dirty="0">
                <a:solidFill>
                  <a:schemeClr val="tx1"/>
                </a:solidFill>
                <a:effectLst/>
                <a:latin typeface="+mn-lt"/>
                <a:ea typeface="+mn-ea"/>
                <a:cs typeface="+mn-cs"/>
              </a:rPr>
              <a:t>AuthZ</a:t>
            </a:r>
            <a:r>
              <a:rPr lang="en-IE" sz="1200" b="0" i="0" u="none" strike="noStrike" kern="1200" dirty="0">
                <a:solidFill>
                  <a:schemeClr val="tx1"/>
                </a:solidFill>
                <a:effectLst/>
                <a:latin typeface="+mn-lt"/>
                <a:ea typeface="+mn-ea"/>
                <a:cs typeface="+mn-cs"/>
              </a:rPr>
              <a:t>.</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51979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Azure AD provides services such as: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Authentication. providing functionality such as self-service password reset, multi-factor authentication (MFA), a custom banned password list, and smart lockout services.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Single-Sign-On (SSO). </a:t>
            </a:r>
            <a:r>
              <a:rPr lang="en-IE" sz="1200" b="0" i="1" u="none" strike="noStrike" kern="1200" dirty="0">
                <a:solidFill>
                  <a:schemeClr val="tx1"/>
                </a:solidFill>
                <a:effectLst/>
                <a:latin typeface="+mn-lt"/>
                <a:ea typeface="+mn-ea"/>
                <a:cs typeface="+mn-cs"/>
              </a:rPr>
              <a:t>SSO</a:t>
            </a:r>
            <a:r>
              <a:rPr lang="en-IE" sz="1200" b="0" i="0" u="none" strike="noStrike" kern="1200" dirty="0">
                <a:solidFill>
                  <a:schemeClr val="tx1"/>
                </a:solidFill>
                <a:effectLst/>
                <a:latin typeface="+mn-lt"/>
                <a:ea typeface="+mn-ea"/>
                <a:cs typeface="+mn-cs"/>
              </a:rPr>
              <a:t> enables users to remember only one ID and one password to access multiple applications.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Application management. You can manage your cloud and on-premises apps using Azure AD Application Proxy, SSO, the My apps portal (also referred to as </a:t>
            </a:r>
            <a:r>
              <a:rPr lang="en-IE" sz="1200" b="0" i="1" u="none" strike="noStrike" kern="1200" dirty="0">
                <a:solidFill>
                  <a:schemeClr val="tx1"/>
                </a:solidFill>
                <a:effectLst/>
                <a:latin typeface="+mn-lt"/>
                <a:ea typeface="+mn-ea"/>
                <a:cs typeface="+mn-cs"/>
              </a:rPr>
              <a:t>Access panel</a:t>
            </a:r>
            <a:r>
              <a:rPr lang="en-IE" sz="1200" b="0" i="0" u="none" strike="noStrike" kern="1200" dirty="0">
                <a:solidFill>
                  <a:schemeClr val="tx1"/>
                </a:solidFill>
                <a:effectLst/>
                <a:latin typeface="+mn-lt"/>
                <a:ea typeface="+mn-ea"/>
                <a:cs typeface="+mn-cs"/>
              </a:rPr>
              <a:t>), and SaaS apps.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Business to business (B2B) identity services. Manage your guest users and external partners while maintaining control over your own corporate data</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Business-to-Customer (B2C) identity services. Customize and control how users sign up, sign in, and manage their profiles when using your apps with services, including when using your applications and a social identity sign in experience.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Device Management. </a:t>
            </a:r>
          </a:p>
          <a:p>
            <a:endParaRPr lang="en-IE"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Active Directory on the</a:t>
            </a:r>
            <a:r>
              <a:rPr lang="en-IE" sz="1200" b="0" i="0" u="none" strike="noStrike" kern="1200" dirty="0">
                <a:solidFill>
                  <a:schemeClr val="tx1"/>
                </a:solidFill>
                <a:effectLst/>
                <a:latin typeface="+mn-lt"/>
                <a:ea typeface="+mn-ea"/>
                <a:cs typeface="+mn-cs"/>
                <a:hlinkClick r:id="rId3"/>
              </a:rPr>
              <a:t> </a:t>
            </a:r>
            <a:r>
              <a:rPr lang="en-IE" sz="1200" b="0" i="0" u="none" strike="noStrike" kern="1200" dirty="0">
                <a:solidFill>
                  <a:schemeClr val="tx1"/>
                </a:solidFill>
                <a:effectLst/>
                <a:latin typeface="+mn-lt"/>
                <a:ea typeface="+mn-ea"/>
                <a:cs typeface="+mn-cs"/>
              </a:rPr>
              <a:t>https://azure.microsoft.com/en-us/services/active-directory/ </a:t>
            </a:r>
            <a:r>
              <a:rPr lang="en-IE" sz="1200" kern="1200" dirty="0">
                <a:solidFill>
                  <a:schemeClr val="tx1"/>
                </a:solidFill>
                <a:effectLst/>
                <a:latin typeface="+mn-lt"/>
                <a:ea typeface="+mn-ea"/>
                <a:cs typeface="+mn-cs"/>
              </a:rPr>
              <a:t>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1747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MFA comes as part of the following Azure service offerings: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Azure Active Directory Premium licenses. These licenses provide full-featured use of Azure Multi-Factor Authentication Service (cloud) or Azure Multi-Factor Authentication Server (on-premises).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Multi-Factor Authentication for Office 365. A subset of Azure Multi-Factor Authentication capabilities are available as a part of your Office 365 subscription.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Azure Active Directory global administrators. Because global administrator accounts are highly sensitive, a subset of Azure Multi-Factor Authentication capabilities are available as a means to protect these accounts.</a:t>
            </a:r>
          </a:p>
          <a:p>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MFA at </a:t>
            </a:r>
            <a:r>
              <a:rPr lang="en-IE" sz="1200" b="0" i="0" u="none" strike="noStrike" kern="1200" dirty="0">
                <a:solidFill>
                  <a:schemeClr val="tx1"/>
                </a:solidFill>
                <a:effectLst/>
                <a:latin typeface="+mn-lt"/>
                <a:ea typeface="+mn-ea"/>
                <a:cs typeface="+mn-cs"/>
              </a:rPr>
              <a:t>https://docs.microsoft.com/en-us/azure/active-directory/authentication/concept-mfa-howitworks</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544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15</a:t>
            </a:fld>
            <a:endParaRPr lang="en-US" dirty="0"/>
          </a:p>
        </p:txBody>
      </p:sp>
    </p:spTree>
    <p:extLst>
      <p:ext uri="{BB962C8B-B14F-4D97-AF65-F5344CB8AC3E}">
        <p14:creationId xmlns:p14="http://schemas.microsoft.com/office/powerpoint/2010/main" val="393843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Azure Security Center is part of the https://www.cisecurity.org/cis-benchmarks/  (CIS) recommendations.</a:t>
            </a:r>
            <a:endParaRPr lang="en-IE" sz="1200" b="1" i="0" u="none" strike="noStrike" kern="1200" dirty="0">
              <a:solidFill>
                <a:schemeClr val="tx1"/>
              </a:solidFill>
              <a:effectLst/>
              <a:latin typeface="+mn-lt"/>
              <a:ea typeface="+mn-ea"/>
              <a:cs typeface="+mn-cs"/>
            </a:endParaRP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Security Center Versions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Azure Security Center is available in two tiers: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Free. Available as part of your Azure subscription, this tier is limited to assessments and recommendations of Azure resources only.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Standard. This tier provides a full suite of security-related services including continuous monitoring, threat detection, just-in-time access control for ports, and more.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To access the full suite of Azure Security Center services you will need to upgrade to a Standard tier subscription. You can access the 60-day free trial from within the Azure Security Center dashboard in the Azure Portal.</a:t>
            </a:r>
          </a:p>
          <a:p>
            <a:endParaRPr lang="en-IE" sz="1200" b="0" i="0" u="none" strike="noStrike" kern="1200" dirty="0">
              <a:solidFill>
                <a:schemeClr val="tx1"/>
              </a:solidFill>
              <a:effectLst/>
              <a:latin typeface="+mn-lt"/>
              <a:ea typeface="+mn-ea"/>
              <a:cs typeface="+mn-cs"/>
            </a:endParaRP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can read more about Azure Security Center at https://azure.microsoft.com/en-us/services/security-center/ </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437852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E" sz="1200" b="0" i="0" u="none" strike="noStrike" kern="1200" dirty="0">
                <a:solidFill>
                  <a:schemeClr val="tx1"/>
                </a:solidFill>
                <a:effectLst/>
                <a:latin typeface="+mn-lt"/>
                <a:ea typeface="+mn-ea"/>
                <a:cs typeface="+mn-cs"/>
              </a:rPr>
              <a:t>You can use Security Center during the detect, assess, and diagnose stages. Here are examples of how Security Center can be useful during the three initial incident response stages:</a:t>
            </a:r>
          </a:p>
          <a:p>
            <a:pPr marL="685800" lvl="1" indent="-228600">
              <a:buFont typeface="Arial" panose="020B0604020202020204" pitchFamily="34" charset="0"/>
              <a:buChar char="•"/>
            </a:pPr>
            <a:r>
              <a:rPr lang="en-IE" sz="1200" b="0" i="0" u="none" strike="noStrike" kern="1200" dirty="0">
                <a:solidFill>
                  <a:schemeClr val="tx1"/>
                </a:solidFill>
                <a:effectLst/>
                <a:latin typeface="+mn-lt"/>
                <a:ea typeface="+mn-ea"/>
                <a:cs typeface="+mn-cs"/>
              </a:rPr>
              <a:t>Detect. Review the first indication of an event investigation. Example: Use the Security Center dashboard to review the initial verification that a high-priority security alert was raised.</a:t>
            </a:r>
          </a:p>
          <a:p>
            <a:pPr marL="685800" lvl="1" indent="-228600">
              <a:buFont typeface="Arial" panose="020B0604020202020204" pitchFamily="34" charset="0"/>
              <a:buChar char="•"/>
            </a:pPr>
            <a:r>
              <a:rPr lang="en-IE" sz="1200" b="0" i="0" u="none" strike="noStrike" kern="1200" dirty="0">
                <a:solidFill>
                  <a:schemeClr val="tx1"/>
                </a:solidFill>
                <a:effectLst/>
                <a:latin typeface="+mn-lt"/>
                <a:ea typeface="+mn-ea"/>
                <a:cs typeface="+mn-cs"/>
              </a:rPr>
              <a:t>Assess. Perform the initial assessment to obtain more information about the suspicious activity. Example: Obtain more information about the security alert.</a:t>
            </a:r>
          </a:p>
          <a:p>
            <a:pPr marL="685800" lvl="1" indent="-228600">
              <a:buFont typeface="Arial" panose="020B0604020202020204" pitchFamily="34" charset="0"/>
              <a:buChar char="•"/>
            </a:pPr>
            <a:r>
              <a:rPr lang="en-IE" sz="1200" b="0" i="0" u="none" strike="noStrike" kern="1200" dirty="0">
                <a:solidFill>
                  <a:schemeClr val="tx1"/>
                </a:solidFill>
                <a:effectLst/>
                <a:latin typeface="+mn-lt"/>
                <a:ea typeface="+mn-ea"/>
                <a:cs typeface="+mn-cs"/>
              </a:rPr>
              <a:t>Diagnose. Conduct a technical investigation and identify containment, mitigation, and workaround strategies. Example: Follow the remediation steps described by Security Center in that particular security alert.</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2. Another usage example is to Use Security Center recommendations to enhance security.</a:t>
            </a:r>
          </a:p>
          <a:p>
            <a:pPr marL="628650" lvl="1"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You can reduce the chances of a significant security event by configuring a security policy, and then implementing the recommendations provided by Azure Security Center.</a:t>
            </a:r>
          </a:p>
          <a:p>
            <a:pPr marL="628650" lvl="1"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 </a:t>
            </a:r>
            <a:r>
              <a:rPr lang="en-IE" sz="1200" b="0" i="1" u="none" strike="noStrike" kern="1200" dirty="0">
                <a:solidFill>
                  <a:schemeClr val="tx1"/>
                </a:solidFill>
                <a:effectLst/>
                <a:latin typeface="+mn-lt"/>
                <a:ea typeface="+mn-ea"/>
                <a:cs typeface="+mn-cs"/>
              </a:rPr>
              <a:t>security policy</a:t>
            </a:r>
            <a:r>
              <a:rPr lang="en-IE" sz="1200" b="0" i="0" u="none" strike="noStrike" kern="1200" dirty="0">
                <a:solidFill>
                  <a:schemeClr val="tx1"/>
                </a:solidFill>
                <a:effectLst/>
                <a:latin typeface="+mn-lt"/>
                <a:ea typeface="+mn-ea"/>
                <a:cs typeface="+mn-cs"/>
              </a:rPr>
              <a:t> defines the set of controls that are recommended for resources within that specified subscription or resource group. In Security Center, you define policies according to your company's security requirements.</a:t>
            </a:r>
          </a:p>
          <a:p>
            <a:pPr marL="628650" lvl="1"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Security Center analyzes the security state of your Azure resources. When Security Center identifies potential security vulnerabilities, it creates recommendations based on the controls set in the security policy. The recommendations guide you through the process of configuring the needed security controls. For example, if you have workloads that do not require the Azure SQL Database Transparent Data Encryption (TDE) policy, turn off the policy at the subscription level and enable it only in the resources groups where SQL TDE is required.</a:t>
            </a:r>
          </a:p>
          <a:p>
            <a:pPr marL="457200" lvl="1" indent="0">
              <a:buFontTx/>
              <a:buNone/>
            </a:pPr>
            <a:endParaRPr lang="en-IE" sz="1200" b="0" i="0" u="none" strike="noStrike" kern="1200" dirty="0">
              <a:solidFill>
                <a:schemeClr val="tx1"/>
              </a:solidFill>
              <a:effectLst/>
              <a:latin typeface="+mn-lt"/>
              <a:ea typeface="+mn-ea"/>
              <a:cs typeface="+mn-cs"/>
            </a:endParaRPr>
          </a:p>
          <a:p>
            <a:pPr marL="0" lvl="0" indent="0">
              <a:buFontTx/>
              <a:buNone/>
            </a:pPr>
            <a:r>
              <a:rPr lang="en-IE" sz="1200" b="0" i="0" u="none" strike="noStrike" kern="1200" dirty="0">
                <a:solidFill>
                  <a:schemeClr val="tx1"/>
                </a:solidFill>
                <a:effectLst/>
                <a:latin typeface="+mn-lt"/>
                <a:ea typeface="+mn-ea"/>
                <a:cs typeface="+mn-cs"/>
              </a:rPr>
              <a:t>You can read more about Azure Security Center at https://azure.microsoft.com/en-us/services/security-center/</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781885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The benefits of using Key Vault include: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Centralized application secrets. Centralizing storage for application secrets allows you to control their distribution, and reduces the chances that secrets may be accidentally leaked.</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Securely stored secrets and keys. Azure uses industry-standard algorithms, key lengths, and HSMs, and access requires proper authentication and authorization.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Monitor access and use. Using Key Vault, you can monitor and control access to company secrets.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Simplified administration of application secrets. The ability to enroll and renew certificates from public certificate authorities (CAs). Furthermore, you can scale up and replicate content within regions, and manage using standard management tools.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Integrate with other Azure services. You can integrate Key Vault with storage accounts, container registries, event hubs and many more Azure </a:t>
            </a:r>
            <a:r>
              <a:rPr lang="en-IE" sz="1200" b="0" i="0" u="none" strike="noStrike" kern="1200">
                <a:solidFill>
                  <a:schemeClr val="tx1"/>
                </a:solidFill>
                <a:effectLst/>
                <a:latin typeface="+mn-lt"/>
                <a:ea typeface="+mn-ea"/>
                <a:cs typeface="+mn-cs"/>
              </a:rPr>
              <a:t>services.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Key Vault on the </a:t>
            </a:r>
            <a:r>
              <a:rPr lang="en-IE" sz="1200" b="0" i="0" u="none" strike="noStrike" kern="1200" dirty="0">
                <a:solidFill>
                  <a:schemeClr val="tx1"/>
                </a:solidFill>
                <a:effectLst/>
                <a:latin typeface="+mn-lt"/>
                <a:ea typeface="+mn-ea"/>
                <a:cs typeface="+mn-cs"/>
              </a:rPr>
              <a:t>https://azure.microsoft.com/en-us/services/key-vault/ </a:t>
            </a:r>
            <a:r>
              <a:rPr lang="en-IE" sz="1200" kern="1200" dirty="0">
                <a:solidFill>
                  <a:schemeClr val="tx1"/>
                </a:solidFill>
                <a:effectLst/>
                <a:latin typeface="+mn-lt"/>
                <a:ea typeface="+mn-ea"/>
                <a:cs typeface="+mn-cs"/>
              </a:rPr>
              <a:t>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355201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purchase Microsoft AIP either standalone, or through one of the following Microsoft licensing suites: Enterprise Mobility + Security, or Microsoft 365 Enterprise. Purchasing details are available on the </a:t>
            </a:r>
            <a:r>
              <a:rPr lang="en-IE" sz="1200" b="0" i="0" u="none" strike="noStrike" kern="1200" dirty="0">
                <a:solidFill>
                  <a:schemeClr val="tx1"/>
                </a:solidFill>
                <a:effectLst/>
                <a:latin typeface="+mn-lt"/>
                <a:ea typeface="+mn-ea"/>
                <a:cs typeface="+mn-cs"/>
              </a:rPr>
              <a:t>https://azure.microsoft.com/en-us/pricing/details/information-protection/ </a:t>
            </a:r>
            <a:r>
              <a:rPr lang="en-IE" sz="1200" kern="1200" dirty="0">
                <a:solidFill>
                  <a:schemeClr val="tx1"/>
                </a:solidFill>
                <a:effectLst/>
                <a:latin typeface="+mn-lt"/>
                <a:ea typeface="+mn-ea"/>
                <a:cs typeface="+mn-cs"/>
              </a:rPr>
              <a:t>webpage.</a:t>
            </a:r>
          </a:p>
          <a:p>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Microsoft AIP on the </a:t>
            </a:r>
            <a:r>
              <a:rPr lang="en-IE" sz="1200" b="0" i="0" u="none" strike="noStrike" kern="1200" dirty="0">
                <a:solidFill>
                  <a:schemeClr val="tx1"/>
                </a:solidFill>
                <a:effectLst/>
                <a:latin typeface="+mn-lt"/>
                <a:ea typeface="+mn-ea"/>
                <a:cs typeface="+mn-cs"/>
              </a:rPr>
              <a:t>https://docs.microsoft.com/en-us/azure/virtual-network/ </a:t>
            </a:r>
            <a:r>
              <a:rPr lang="en-IE" sz="1200" kern="1200" dirty="0">
                <a:solidFill>
                  <a:schemeClr val="tx1"/>
                </a:solidFill>
                <a:effectLst/>
                <a:latin typeface="+mn-lt"/>
                <a:ea typeface="+mn-ea"/>
                <a:cs typeface="+mn-cs"/>
              </a:rPr>
              <a:t>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7454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2</a:t>
            </a:fld>
            <a:endParaRPr lang="en-US" dirty="0"/>
          </a:p>
        </p:txBody>
      </p:sp>
    </p:spTree>
    <p:extLst>
      <p:ext uri="{BB962C8B-B14F-4D97-AF65-F5344CB8AC3E}">
        <p14:creationId xmlns:p14="http://schemas.microsoft.com/office/powerpoint/2010/main" val="324349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Purchasing</a:t>
            </a:r>
          </a:p>
          <a:p>
            <a:r>
              <a:rPr lang="en-IE" sz="1200" b="0" i="0" u="none" strike="noStrike" kern="1200" dirty="0">
                <a:solidFill>
                  <a:schemeClr val="tx1"/>
                </a:solidFill>
                <a:effectLst/>
                <a:latin typeface="+mn-lt"/>
                <a:ea typeface="+mn-ea"/>
                <a:cs typeface="+mn-cs"/>
              </a:rPr>
              <a:t>Azure ATP is available as part of Enterprise Mobility + Security 5 suite (EMS E5), and as a standalone license. You can acquire a license directly from the https://www.microsoft.com/en-ie/cloud-platform/enterprise-mobility-security-pricing or through the Cloud Solution Provider (CSP) licensing model. It is not available to purchase via the Azure portal.</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can enter the Azure ATP portal either by logging in to the portal </a:t>
            </a:r>
            <a:r>
              <a:rPr lang="en-IE" sz="1200" b="0" i="0" u="sng" kern="1200" dirty="0">
                <a:solidFill>
                  <a:schemeClr val="tx1"/>
                </a:solidFill>
                <a:effectLst/>
                <a:latin typeface="+mn-lt"/>
                <a:ea typeface="+mn-ea"/>
                <a:cs typeface="+mn-cs"/>
                <a:hlinkClick r:id="rId3"/>
              </a:rPr>
              <a:t>https://portal.atp.azure.com</a:t>
            </a:r>
            <a:r>
              <a:rPr lang="en-IE" sz="1200" b="0" i="0" u="none" strike="noStrike" kern="1200" dirty="0">
                <a:solidFill>
                  <a:schemeClr val="tx1"/>
                </a:solidFill>
                <a:effectLst/>
                <a:latin typeface="+mn-lt"/>
                <a:ea typeface="+mn-ea"/>
                <a:cs typeface="+mn-cs"/>
              </a:rPr>
              <a:t> and selecting your instance, or browsing to the instance URL: </a:t>
            </a:r>
            <a:r>
              <a:rPr lang="en-IE" sz="1200" b="0" i="0" u="sng" kern="1200" dirty="0">
                <a:solidFill>
                  <a:schemeClr val="tx1"/>
                </a:solidFill>
                <a:effectLst/>
                <a:latin typeface="+mn-lt"/>
                <a:ea typeface="+mn-ea"/>
                <a:cs typeface="+mn-cs"/>
                <a:hlinkClick r:id="rId4"/>
              </a:rPr>
              <a:t>https://</a:t>
            </a:r>
            <a:r>
              <a:rPr lang="en-IE" sz="1200" b="0" i="1" u="sng" kern="1200" dirty="0">
                <a:solidFill>
                  <a:schemeClr val="tx1"/>
                </a:solidFill>
                <a:effectLst/>
                <a:latin typeface="+mn-lt"/>
                <a:ea typeface="+mn-ea"/>
                <a:cs typeface="+mn-cs"/>
                <a:hlinkClick r:id="rId4"/>
              </a:rPr>
              <a:t>instancename</a:t>
            </a:r>
            <a:r>
              <a:rPr lang="en-IE" sz="1200" b="0" i="0" u="sng" kern="1200" dirty="0">
                <a:solidFill>
                  <a:schemeClr val="tx1"/>
                </a:solidFill>
                <a:effectLst/>
                <a:latin typeface="+mn-lt"/>
                <a:ea typeface="+mn-ea"/>
                <a:cs typeface="+mn-cs"/>
                <a:hlinkClick r:id="rId4"/>
              </a:rPr>
              <a:t>.atp.azure.com</a:t>
            </a:r>
            <a:r>
              <a:rPr lang="en-IE" sz="1200" b="0" i="0" u="none" strike="noStrike" kern="1200" dirty="0">
                <a:solidFill>
                  <a:schemeClr val="tx1"/>
                </a:solidFill>
                <a:effectLst/>
                <a:latin typeface="+mn-lt"/>
                <a:ea typeface="+mn-ea"/>
                <a:cs typeface="+mn-cs"/>
              </a:rPr>
              <a:t>.</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Note: To successfully log in to the Azure ATP portal, you have to log in with a user assigned to an Azure Active Directory security group with access to the Azure ATP portal</a:t>
            </a:r>
          </a:p>
          <a:p>
            <a:endParaRPr lang="en-IE" sz="1200" b="0" i="0" u="none" strike="noStrike" kern="1200" dirty="0">
              <a:solidFill>
                <a:schemeClr val="tx1"/>
              </a:solidFill>
              <a:effectLst/>
              <a:latin typeface="+mn-lt"/>
              <a:ea typeface="+mn-ea"/>
              <a:cs typeface="+mn-cs"/>
            </a:endParaRPr>
          </a:p>
          <a:p>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Advanced Threat Protection on the </a:t>
            </a:r>
            <a:r>
              <a:rPr lang="en-IE" sz="1200" b="0" i="0" u="none" strike="noStrike" kern="1200" dirty="0">
                <a:solidFill>
                  <a:schemeClr val="tx1"/>
                </a:solidFill>
                <a:effectLst/>
                <a:latin typeface="+mn-lt"/>
                <a:ea typeface="+mn-ea"/>
                <a:cs typeface="+mn-cs"/>
              </a:rPr>
              <a:t>https://azure.microsoft.com/en-us/features/azure-advanced-threat-protection/ webpage</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86765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21</a:t>
            </a:fld>
            <a:endParaRPr lang="en-US" dirty="0"/>
          </a:p>
        </p:txBody>
      </p:sp>
    </p:spTree>
    <p:extLst>
      <p:ext uri="{BB962C8B-B14F-4D97-AF65-F5344CB8AC3E}">
        <p14:creationId xmlns:p14="http://schemas.microsoft.com/office/powerpoint/2010/main" val="1856296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Azure Policy can also integrate with Azure DevOps and apply policies for your continuous integration and delivery pipelines for pre-deployment and post-deployment of your applications.</a:t>
            </a:r>
          </a:p>
          <a:p>
            <a:r>
              <a:rPr lang="en-IE" sz="1200" b="0" i="0" u="none" strike="noStrike" kern="1200" dirty="0">
                <a:solidFill>
                  <a:schemeClr val="tx1"/>
                </a:solidFill>
                <a:effectLst/>
                <a:latin typeface="+mn-lt"/>
                <a:ea typeface="+mn-ea"/>
                <a:cs typeface="+mn-cs"/>
              </a:rPr>
              <a:t>Azure Policy also has the ability to automatically remediate resources and configurations that are deemed non-compliant, thus ensuring the integrity of the state of the resources.</a:t>
            </a:r>
          </a:p>
          <a:p>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Policy on the </a:t>
            </a:r>
            <a:r>
              <a:rPr lang="en-IE" sz="1200" b="0" i="0" u="none" strike="noStrike" kern="1200" dirty="0">
                <a:solidFill>
                  <a:schemeClr val="tx1"/>
                </a:solidFill>
                <a:effectLst/>
                <a:latin typeface="+mn-lt"/>
                <a:ea typeface="+mn-ea"/>
                <a:cs typeface="+mn-cs"/>
              </a:rPr>
              <a:t>https://azure.microsoft.com/en-us/services/azure-policy/</a:t>
            </a:r>
            <a:r>
              <a:rPr lang="en-IE" sz="1200" kern="1200" dirty="0">
                <a:solidFill>
                  <a:schemeClr val="tx1"/>
                </a:solidFill>
                <a:effectLst/>
                <a:latin typeface="+mn-lt"/>
                <a:ea typeface="+mn-ea"/>
                <a:cs typeface="+mn-cs"/>
              </a:rPr>
              <a:t>webpage. https://azure.microsoft.com/en-us/services/azure-policy/</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98626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The following list contains example policy definitions:</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Allowed Storage Account SKUs</a:t>
            </a:r>
            <a:r>
              <a:rPr lang="en-IE" sz="1200" b="0" i="0" u="none" strike="noStrike" kern="1200" dirty="0">
                <a:solidFill>
                  <a:schemeClr val="tx1"/>
                </a:solidFill>
                <a:effectLst/>
                <a:latin typeface="+mn-lt"/>
                <a:ea typeface="+mn-ea"/>
                <a:cs typeface="+mn-cs"/>
              </a:rPr>
              <a:t>. This policy definition has a set of conditions/rules that determine whether a storage account that is being deployed is within a set of SKU sizes. Its effect is to deny all storage accounts that do not adhere to the set of defined SKU sizes.</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Allowed Locations</a:t>
            </a:r>
            <a:r>
              <a:rPr lang="en-IE" sz="1200" b="0" i="0" u="none" strike="noStrike" kern="1200" dirty="0">
                <a:solidFill>
                  <a:schemeClr val="tx1"/>
                </a:solidFill>
                <a:effectLst/>
                <a:latin typeface="+mn-lt"/>
                <a:ea typeface="+mn-ea"/>
                <a:cs typeface="+mn-cs"/>
              </a:rPr>
              <a:t>. This policy enables you to restrict the locations that your organization can specify when deploying resources. Its effect is used to enforce your geographic compliance requirements.</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Allowed Virtual Machine SKUs</a:t>
            </a:r>
            <a:r>
              <a:rPr lang="en-IE" sz="1200" b="0" i="0" u="none" strike="noStrike" kern="1200" dirty="0">
                <a:solidFill>
                  <a:schemeClr val="tx1"/>
                </a:solidFill>
                <a:effectLst/>
                <a:latin typeface="+mn-lt"/>
                <a:ea typeface="+mn-ea"/>
                <a:cs typeface="+mn-cs"/>
              </a:rPr>
              <a:t>. This policy enables you to specify a set of VM SKUs that your organization can deploy.</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Policy assignmenthttps://azure.microsoft.com/en-us/services/azure-policy/</a:t>
            </a:r>
          </a:p>
          <a:p>
            <a:r>
              <a:rPr lang="en-IE" sz="1200" b="0" i="0" u="none" strike="noStrike" kern="1200" dirty="0">
                <a:solidFill>
                  <a:schemeClr val="tx1"/>
                </a:solidFill>
                <a:effectLst/>
                <a:latin typeface="+mn-lt"/>
                <a:ea typeface="+mn-ea"/>
                <a:cs typeface="+mn-cs"/>
              </a:rPr>
              <a:t>To implement these policy definitions, whether custom or built-in, you will need to assign them. A </a:t>
            </a:r>
            <a:r>
              <a:rPr lang="en-IE" sz="1200" b="0" i="1" u="none" strike="noStrike" kern="1200" dirty="0">
                <a:solidFill>
                  <a:schemeClr val="tx1"/>
                </a:solidFill>
                <a:effectLst/>
                <a:latin typeface="+mn-lt"/>
                <a:ea typeface="+mn-ea"/>
                <a:cs typeface="+mn-cs"/>
              </a:rPr>
              <a:t>policy assignment</a:t>
            </a:r>
            <a:r>
              <a:rPr lang="en-IE" sz="1200" b="0" i="0" u="none" strike="noStrike" kern="1200" dirty="0">
                <a:solidFill>
                  <a:schemeClr val="tx1"/>
                </a:solidFill>
                <a:effectLst/>
                <a:latin typeface="+mn-lt"/>
                <a:ea typeface="+mn-ea"/>
                <a:cs typeface="+mn-cs"/>
              </a:rPr>
              <a:t> is a policy definition that has been assigned to take place within a specific scope. This scope could range from a management group to a resource group. Policy assignments are inherited by all child resources. </a:t>
            </a: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Policy on the </a:t>
            </a:r>
            <a:r>
              <a:rPr lang="en-IE" sz="1200" b="0" i="0" u="none" strike="noStrike" kern="1200" dirty="0">
                <a:solidFill>
                  <a:schemeClr val="tx1"/>
                </a:solidFill>
                <a:effectLst/>
                <a:latin typeface="+mn-lt"/>
                <a:ea typeface="+mn-ea"/>
                <a:cs typeface="+mn-cs"/>
              </a:rPr>
              <a:t>https://azure.microsoft.com/en-us/services/azure-policy/ </a:t>
            </a:r>
            <a:r>
              <a:rPr lang="en-IE" sz="1200" kern="1200" dirty="0">
                <a:solidFill>
                  <a:schemeClr val="tx1"/>
                </a:solidFill>
                <a:effectLst/>
                <a:latin typeface="+mn-lt"/>
                <a:ea typeface="+mn-ea"/>
                <a:cs typeface="+mn-cs"/>
              </a:rPr>
              <a:t>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93941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Even if you have a single policy, we recommend using initiatives if you anticipate increasing the number of policies over time.</a:t>
            </a:r>
            <a:endParaRPr lang="en-IE" sz="1200" b="1" i="0" u="none" strike="noStrike" kern="1200" dirty="0">
              <a:solidFill>
                <a:schemeClr val="tx1"/>
              </a:solidFill>
              <a:effectLst/>
              <a:latin typeface="+mn-lt"/>
              <a:ea typeface="+mn-ea"/>
              <a:cs typeface="+mn-cs"/>
            </a:endParaRP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Initiative definitions</a:t>
            </a:r>
          </a:p>
          <a:p>
            <a:r>
              <a:rPr lang="en-IE" sz="1200" b="0" i="0" u="none" strike="noStrike" kern="1200" dirty="0">
                <a:solidFill>
                  <a:schemeClr val="tx1"/>
                </a:solidFill>
                <a:effectLst/>
                <a:latin typeface="+mn-lt"/>
                <a:ea typeface="+mn-ea"/>
                <a:cs typeface="+mn-cs"/>
              </a:rPr>
              <a:t>Initiative definitions simplify the process of managing and assigning policy definitions by grouping a set of policies as one single item. For example, you could create an initiative named </a:t>
            </a:r>
            <a:r>
              <a:rPr lang="en-IE" sz="1200" b="0" i="1" u="none" strike="noStrike" kern="1200" dirty="0">
                <a:solidFill>
                  <a:schemeClr val="tx1"/>
                </a:solidFill>
                <a:effectLst/>
                <a:latin typeface="+mn-lt"/>
                <a:ea typeface="+mn-ea"/>
                <a:cs typeface="+mn-cs"/>
              </a:rPr>
              <a:t>Enable Monitoring in Azure Security Center</a:t>
            </a:r>
            <a:r>
              <a:rPr lang="en-IE" sz="1200" b="0" i="0" u="none" strike="noStrike" kern="1200" dirty="0">
                <a:solidFill>
                  <a:schemeClr val="tx1"/>
                </a:solidFill>
                <a:effectLst/>
                <a:latin typeface="+mn-lt"/>
                <a:ea typeface="+mn-ea"/>
                <a:cs typeface="+mn-cs"/>
              </a:rPr>
              <a:t>, with a goal to monitor all the available security recommendations in your Azure Security Center.</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Under this initiative, you would have the following policy definitions:</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Monitor unencrypted SQL Database in Security Center</a:t>
            </a:r>
            <a:r>
              <a:rPr lang="en-IE" sz="1200" b="0" i="0" u="none" strike="noStrike" kern="1200" dirty="0">
                <a:solidFill>
                  <a:schemeClr val="tx1"/>
                </a:solidFill>
                <a:effectLst/>
                <a:latin typeface="+mn-lt"/>
                <a:ea typeface="+mn-ea"/>
                <a:cs typeface="+mn-cs"/>
              </a:rPr>
              <a:t> – For monitoring unencrypted SQL databases and servers.</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Monitor OS vulnerabilities in Security Center</a:t>
            </a:r>
            <a:r>
              <a:rPr lang="en-IE" sz="1200" b="0" i="0" u="none" strike="noStrike" kern="1200" dirty="0">
                <a:solidFill>
                  <a:schemeClr val="tx1"/>
                </a:solidFill>
                <a:effectLst/>
                <a:latin typeface="+mn-lt"/>
                <a:ea typeface="+mn-ea"/>
                <a:cs typeface="+mn-cs"/>
              </a:rPr>
              <a:t> – For monitoring servers that do not satisfy the configured baseline.</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Monitor missing Endpoint Protection in Security Center</a:t>
            </a:r>
            <a:r>
              <a:rPr lang="en-IE" sz="1200" b="0" i="0" u="none" strike="noStrike" kern="1200" dirty="0">
                <a:solidFill>
                  <a:schemeClr val="tx1"/>
                </a:solidFill>
                <a:effectLst/>
                <a:latin typeface="+mn-lt"/>
                <a:ea typeface="+mn-ea"/>
                <a:cs typeface="+mn-cs"/>
              </a:rPr>
              <a:t> – For monitoring servers without an installed endpoint protection agent.</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Initiative assignments</a:t>
            </a:r>
          </a:p>
          <a:p>
            <a:r>
              <a:rPr lang="en-IE" sz="1200" b="0" i="0" u="none" strike="noStrike" kern="1200" dirty="0">
                <a:solidFill>
                  <a:schemeClr val="tx1"/>
                </a:solidFill>
                <a:effectLst/>
                <a:latin typeface="+mn-lt"/>
                <a:ea typeface="+mn-ea"/>
                <a:cs typeface="+mn-cs"/>
              </a:rPr>
              <a:t>Like a policy assignment, an </a:t>
            </a:r>
            <a:r>
              <a:rPr lang="en-IE" sz="1200" b="0" i="1" u="none" strike="noStrike" kern="1200" dirty="0">
                <a:solidFill>
                  <a:schemeClr val="tx1"/>
                </a:solidFill>
                <a:effectLst/>
                <a:latin typeface="+mn-lt"/>
                <a:ea typeface="+mn-ea"/>
                <a:cs typeface="+mn-cs"/>
              </a:rPr>
              <a:t>initiative assignment</a:t>
            </a:r>
            <a:r>
              <a:rPr lang="en-IE" sz="1200" b="0" i="0" u="none" strike="noStrike" kern="1200" dirty="0">
                <a:solidFill>
                  <a:schemeClr val="tx1"/>
                </a:solidFill>
                <a:effectLst/>
                <a:latin typeface="+mn-lt"/>
                <a:ea typeface="+mn-ea"/>
                <a:cs typeface="+mn-cs"/>
              </a:rPr>
              <a:t> is an initiative definition assigned to a specific scope. Initiative assignments reduce the need to make several initiative definitions for each scope. This scope could also range from a management group to a resource group.</a:t>
            </a:r>
          </a:p>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122750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You may want to show RBAC in the Azure Portal</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To view access permissions, access the Access control (IAM) blade in the Azure portal. On this blade, you can see who has access to an area and their role. Using this same blade, you can grant or remove access.</a:t>
            </a:r>
          </a:p>
          <a:p>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Best Practices</a:t>
            </a:r>
          </a:p>
          <a:p>
            <a:r>
              <a:rPr lang="en-IE" sz="1200" b="0" i="0" u="none" strike="noStrike" kern="1200" dirty="0">
                <a:solidFill>
                  <a:schemeClr val="tx1"/>
                </a:solidFill>
                <a:effectLst/>
                <a:latin typeface="+mn-lt"/>
                <a:ea typeface="+mn-ea"/>
                <a:cs typeface="+mn-cs"/>
              </a:rPr>
              <a:t>The following list details RBAC best practices: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Using RBAC, segregate duties within your team and grant only the amount of access to users that they need to perform their jobs. Instead of giving everybody unrestricted permissions in your Azure subscription or resources, allow only certain actions at a particular scope.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When planning your access control strategy, grant users the least privilege to get their work done.</a:t>
            </a:r>
          </a:p>
          <a:p>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RBAC at </a:t>
            </a:r>
            <a:r>
              <a:rPr lang="en-IE" sz="1200" b="0" i="0" u="none" strike="noStrike" kern="1200" dirty="0">
                <a:solidFill>
                  <a:schemeClr val="tx1"/>
                </a:solidFill>
                <a:effectLst/>
                <a:latin typeface="+mn-lt"/>
                <a:ea typeface="+mn-ea"/>
                <a:cs typeface="+mn-cs"/>
              </a:rPr>
              <a:t>https://docs.microsoft.com/en-us/azure/role-based-access-control/overview</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116170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You may want to show Locks in the Azure Portal</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n the Azure portal, the locks are called *</a:t>
            </a:r>
            <a:r>
              <a:rPr lang="en-IE" sz="1200" b="0" i="1" u="none" strike="noStrike" kern="1200" dirty="0">
                <a:solidFill>
                  <a:schemeClr val="tx1"/>
                </a:solidFill>
                <a:effectLst/>
                <a:latin typeface="+mn-lt"/>
                <a:ea typeface="+mn-ea"/>
                <a:cs typeface="+mn-cs"/>
              </a:rPr>
              <a:t>Delete</a:t>
            </a:r>
            <a:r>
              <a:rPr lang="en-IE" sz="1200" b="0" i="0" u="none" strike="noStrike" kern="1200" dirty="0">
                <a:solidFill>
                  <a:schemeClr val="tx1"/>
                </a:solidFill>
                <a:effectLst/>
                <a:latin typeface="+mn-lt"/>
                <a:ea typeface="+mn-ea"/>
                <a:cs typeface="+mn-cs"/>
              </a:rPr>
              <a:t> and </a:t>
            </a:r>
            <a:r>
              <a:rPr lang="en-IE" sz="1200" b="0" i="1" u="none" strike="noStrike" kern="1200" dirty="0">
                <a:solidFill>
                  <a:schemeClr val="tx1"/>
                </a:solidFill>
                <a:effectLst/>
                <a:latin typeface="+mn-lt"/>
                <a:ea typeface="+mn-ea"/>
                <a:cs typeface="+mn-cs"/>
              </a:rPr>
              <a:t>Read-only</a:t>
            </a:r>
            <a:r>
              <a:rPr lang="en-IE" sz="1200" b="0" i="0" u="none" strike="noStrike" kern="1200" dirty="0">
                <a:solidFill>
                  <a:schemeClr val="tx1"/>
                </a:solidFill>
                <a:effectLst/>
                <a:latin typeface="+mn-lt"/>
                <a:ea typeface="+mn-ea"/>
                <a:cs typeface="+mn-cs"/>
              </a:rPr>
              <a:t> respectively.</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You can read more about Locks at </a:t>
            </a:r>
            <a:r>
              <a:rPr lang="en-IE" sz="1200" b="0" i="0" u="none" strike="noStrike" kern="1200" dirty="0">
                <a:solidFill>
                  <a:schemeClr val="tx1"/>
                </a:solidFill>
                <a:effectLst/>
                <a:latin typeface="+mn-lt"/>
                <a:ea typeface="+mn-ea"/>
                <a:cs typeface="+mn-cs"/>
              </a:rPr>
              <a:t>https://docs.microsoft.com/en-us/azure/azure-resource-manager/resource-group-lock-resources</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234014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Azure Advisor provides security recommendation by integrating with Azure Security Center. You can view the security recommendations on the Security tab of the Advisor dashboard. You can then click deeper into the Security Center recommendations.</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96785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The process of implementing Azure Blueprints, consists of the following high-level steps: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Create an Azure Blueprint.</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Assign the blueprint.</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Track the blueprint assignments.</a:t>
            </a:r>
          </a:p>
          <a:p>
            <a:r>
              <a:rPr lang="en-IE" sz="1200" b="1" i="0" u="none" strike="noStrike" kern="1200" dirty="0">
                <a:solidFill>
                  <a:schemeClr val="tx1"/>
                </a:solidFill>
                <a:effectLst/>
                <a:latin typeface="+mn-lt"/>
                <a:ea typeface="+mn-ea"/>
                <a:cs typeface="+mn-cs"/>
              </a:rPr>
              <a:t>Usage Scenario</a:t>
            </a:r>
          </a:p>
          <a:p>
            <a:r>
              <a:rPr lang="en-IE" sz="1200" b="0" i="0" u="none" strike="noStrike" kern="1200" dirty="0">
                <a:solidFill>
                  <a:schemeClr val="tx1"/>
                </a:solidFill>
                <a:effectLst/>
                <a:latin typeface="+mn-lt"/>
                <a:ea typeface="+mn-ea"/>
                <a:cs typeface="+mn-cs"/>
              </a:rPr>
              <a:t>Adhering to security or compliance requirements, whether government or industry requirements, can be difficult and time-consuming. To help you with auditing, traceability, and compliance with your deployments, use Azure Blueprint artifacts and tools. Time-consuming paperwork is no longer needed, and your path to certification is expedited.</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Azure Blueprints are also useful in Azure DevOps scenarios, where blueprints are associated with specific build artifacts and release pipelines, and can be tracked more rigorously.</a:t>
            </a:r>
          </a:p>
          <a:p>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At the time of writing this course, Azure Blueprints is in preview and has not been released generally.</a:t>
            </a:r>
          </a:p>
          <a:p>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Blueprints at </a:t>
            </a:r>
            <a:r>
              <a:rPr lang="en-IE" sz="1200" b="0" i="0" u="none" strike="noStrike" kern="1200" dirty="0">
                <a:solidFill>
                  <a:schemeClr val="tx1"/>
                </a:solidFill>
                <a:effectLst/>
                <a:latin typeface="+mn-lt"/>
                <a:ea typeface="+mn-ea"/>
                <a:cs typeface="+mn-cs"/>
              </a:rPr>
              <a:t>https://azure.microsoft.com/en-us/services/blueprints/ </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410376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30</a:t>
            </a:fld>
            <a:endParaRPr lang="en-US" dirty="0"/>
          </a:p>
        </p:txBody>
      </p:sp>
    </p:spTree>
    <p:extLst>
      <p:ext uri="{BB962C8B-B14F-4D97-AF65-F5344CB8AC3E}">
        <p14:creationId xmlns:p14="http://schemas.microsoft.com/office/powerpoint/2010/main" val="389082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a:t>
            </a:fld>
            <a:endParaRPr lang="en-US" dirty="0"/>
          </a:p>
        </p:txBody>
      </p:sp>
    </p:spTree>
    <p:extLst>
      <p:ext uri="{BB962C8B-B14F-4D97-AF65-F5344CB8AC3E}">
        <p14:creationId xmlns:p14="http://schemas.microsoft.com/office/powerpoint/2010/main" val="374219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What data does Azure Monitor collect?</a:t>
            </a:r>
          </a:p>
          <a:p>
            <a:r>
              <a:rPr lang="en-IE" sz="1200" b="0" i="0" u="none" strike="noStrike" kern="1200" dirty="0">
                <a:solidFill>
                  <a:schemeClr val="tx1"/>
                </a:solidFill>
                <a:effectLst/>
                <a:latin typeface="+mn-lt"/>
                <a:ea typeface="+mn-ea"/>
                <a:cs typeface="+mn-cs"/>
              </a:rPr>
              <a:t>Azure Monitor can collect data from a variety of sources. Azure Monitor collects data from the following tiers, this is not a full list:</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Application monitoring data</a:t>
            </a:r>
            <a:r>
              <a:rPr lang="en-IE" sz="1200" b="0" i="0" u="none" strike="noStrike" kern="1200" dirty="0">
                <a:solidFill>
                  <a:schemeClr val="tx1"/>
                </a:solidFill>
                <a:effectLst/>
                <a:latin typeface="+mn-lt"/>
                <a:ea typeface="+mn-ea"/>
                <a:cs typeface="+mn-cs"/>
              </a:rPr>
              <a:t>: Data about the performance and functionality of the code you have written, regardless of its platform.</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Azure resource monitoring data</a:t>
            </a:r>
            <a:r>
              <a:rPr lang="en-IE" sz="1200" b="0" i="0" u="none" strike="noStrike" kern="1200" dirty="0">
                <a:solidFill>
                  <a:schemeClr val="tx1"/>
                </a:solidFill>
                <a:effectLst/>
                <a:latin typeface="+mn-lt"/>
                <a:ea typeface="+mn-ea"/>
                <a:cs typeface="+mn-cs"/>
              </a:rPr>
              <a:t>: Data about the operation of an Azure resource.</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Azure subscription monitoring data</a:t>
            </a:r>
            <a:r>
              <a:rPr lang="en-IE" sz="1200" b="0" i="0" u="none" strike="noStrike" kern="1200" dirty="0">
                <a:solidFill>
                  <a:schemeClr val="tx1"/>
                </a:solidFill>
                <a:effectLst/>
                <a:latin typeface="+mn-lt"/>
                <a:ea typeface="+mn-ea"/>
                <a:cs typeface="+mn-cs"/>
              </a:rPr>
              <a:t>: Data about the operation and management of an Azure subscription, as well as data about the health and operation of Azure itself.</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Diagnostic settings</a:t>
            </a:r>
          </a:p>
          <a:p>
            <a:r>
              <a:rPr lang="en-IE" sz="1200" b="0" i="0" u="none" strike="noStrike" kern="1200" dirty="0">
                <a:solidFill>
                  <a:schemeClr val="tx1"/>
                </a:solidFill>
                <a:effectLst/>
                <a:latin typeface="+mn-lt"/>
                <a:ea typeface="+mn-ea"/>
                <a:cs typeface="+mn-cs"/>
              </a:rPr>
              <a:t>As soon as you create an Azure subscription and start adding resources such as virtual machines and web apps, Azure Monitor starts collecting data.</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Activity Logs</a:t>
            </a:r>
            <a:r>
              <a:rPr lang="en-IE" sz="1200" b="0" i="0" u="none" strike="noStrike" kern="1200" dirty="0">
                <a:solidFill>
                  <a:schemeClr val="tx1"/>
                </a:solidFill>
                <a:effectLst/>
                <a:latin typeface="+mn-lt"/>
                <a:ea typeface="+mn-ea"/>
                <a:cs typeface="+mn-cs"/>
              </a:rPr>
              <a:t> record when resources are created or modified.</a:t>
            </a:r>
          </a:p>
          <a:p>
            <a:pPr marL="171450" indent="-171450">
              <a:buFont typeface="Arial" panose="020B0604020202020204" pitchFamily="34" charset="0"/>
              <a:buChar char="•"/>
            </a:pPr>
            <a:r>
              <a:rPr lang="en-IE" sz="1200" b="0" i="1" u="none" strike="noStrike" kern="1200" dirty="0">
                <a:solidFill>
                  <a:schemeClr val="tx1"/>
                </a:solidFill>
                <a:effectLst/>
                <a:latin typeface="+mn-lt"/>
                <a:ea typeface="+mn-ea"/>
                <a:cs typeface="+mn-cs"/>
              </a:rPr>
              <a:t>Metrics tell</a:t>
            </a:r>
            <a:r>
              <a:rPr lang="en-IE" sz="1200" b="0" i="0" u="none" strike="noStrike" kern="1200" dirty="0">
                <a:solidFill>
                  <a:schemeClr val="tx1"/>
                </a:solidFill>
                <a:effectLst/>
                <a:latin typeface="+mn-lt"/>
                <a:ea typeface="+mn-ea"/>
                <a:cs typeface="+mn-cs"/>
              </a:rPr>
              <a:t> you how the resource is performing and the resources that it's consuming.</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can extend the data you're collecting into the actual operation of the resources by enabling </a:t>
            </a:r>
            <a:r>
              <a:rPr lang="en-IE" sz="1200" b="1" i="0" u="none" strike="noStrike" kern="1200" dirty="0">
                <a:solidFill>
                  <a:schemeClr val="tx1"/>
                </a:solidFill>
                <a:effectLst/>
                <a:latin typeface="+mn-lt"/>
                <a:ea typeface="+mn-ea"/>
                <a:cs typeface="+mn-cs"/>
              </a:rPr>
              <a:t>diagnostics</a:t>
            </a:r>
            <a:r>
              <a:rPr lang="en-IE" sz="1200" b="0" i="0" u="none" strike="noStrike" kern="1200" dirty="0">
                <a:solidFill>
                  <a:schemeClr val="tx1"/>
                </a:solidFill>
                <a:effectLst/>
                <a:latin typeface="+mn-lt"/>
                <a:ea typeface="+mn-ea"/>
                <a:cs typeface="+mn-cs"/>
              </a:rPr>
              <a:t> and adding an agent to compute resources. </a:t>
            </a: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Monitor the page </a:t>
            </a:r>
            <a:r>
              <a:rPr lang="en-IE" sz="1200" b="0" i="0" u="none" strike="noStrike" kern="1200" dirty="0">
                <a:solidFill>
                  <a:schemeClr val="tx1"/>
                </a:solidFill>
                <a:effectLst/>
                <a:latin typeface="+mn-lt"/>
                <a:ea typeface="+mn-ea"/>
                <a:cs typeface="+mn-cs"/>
              </a:rPr>
              <a:t>https://azure.microsoft.com/en-us/services/monitor/</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092951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Together, these experiences provide you with a comprehensive view into the health of Azure, at the granularity that is most relevant to you.</a:t>
            </a:r>
          </a:p>
          <a:p>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Service Health on the </a:t>
            </a:r>
            <a:r>
              <a:rPr lang="en-IE" sz="1200" b="0" i="0" u="none" strike="noStrike" kern="1200" dirty="0">
                <a:solidFill>
                  <a:schemeClr val="tx1"/>
                </a:solidFill>
                <a:effectLst/>
                <a:latin typeface="+mn-lt"/>
                <a:ea typeface="+mn-ea"/>
                <a:cs typeface="+mn-cs"/>
              </a:rPr>
              <a:t>https://azure.microsoft.com/en-us/services/monitor/ webpage </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057227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Analyze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Application Insights. This service monitors the availability, performance, and usage of your web applications whether they're hosted in the cloud or on-premises.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Azure Monitor for containers. This service is designed to monitor the performance of container workloads that are deployed to managed Kubernetes clusters hosted on Azure Kubernetes Service (AKS).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Azure Monitor for VMs. This service monitors your Azure VMs at scale by analyzing the performance and health of your Windows and Linux VMs, including their different processes and interconnected dependencies on other resources and external processes. </a:t>
            </a:r>
          </a:p>
          <a:p>
            <a:pPr marL="171450" indent="-171450">
              <a:buFont typeface="Arial" panose="020B0604020202020204" pitchFamily="34" charset="0"/>
              <a:buChar char="•"/>
            </a:pPr>
            <a:endParaRPr lang="en-IE"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Integrating any and all of these monitoring services with Azure Service Health can add value. </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Respond</a:t>
            </a:r>
          </a:p>
          <a:p>
            <a:r>
              <a:rPr lang="en-IE" sz="1200" b="0" i="0" u="none" strike="noStrike" kern="1200" dirty="0">
                <a:solidFill>
                  <a:schemeClr val="tx1"/>
                </a:solidFill>
                <a:effectLst/>
                <a:latin typeface="+mn-lt"/>
                <a:ea typeface="+mn-ea"/>
                <a:cs typeface="+mn-cs"/>
              </a:rPr>
              <a:t>In addition to allowing you to interactively analyze monitoring data, an effective monitoring solution must also be able to proactively respond to critical conditions identified in the data that it collects. This might be sending a text or email to an administrator responsible for investigating an issue, or launching an automated process that attempts to correct an error condition.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Alerts. Alerts in Azure Monitor proactively notify you of critical conditions, and potentially can attempt to take corrective action.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Autoscale. Autoscale ensures you have the right amount of resources running to manage the load on your application. </a:t>
            </a:r>
          </a:p>
          <a:p>
            <a:pPr marL="171450" indent="-171450">
              <a:buFont typeface="Arial" panose="020B0604020202020204" pitchFamily="34" charset="0"/>
              <a:buChar char="•"/>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Visualize</a:t>
            </a:r>
          </a:p>
          <a:p>
            <a:r>
              <a:rPr lang="en-IE" sz="1200" b="0" i="0" u="none" strike="noStrike" kern="1200" dirty="0">
                <a:solidFill>
                  <a:schemeClr val="tx1"/>
                </a:solidFill>
                <a:effectLst/>
                <a:latin typeface="+mn-lt"/>
                <a:ea typeface="+mn-ea"/>
                <a:cs typeface="+mn-cs"/>
              </a:rPr>
              <a:t>Visualizations, such as charts and tables, are effective tools for summarizing monitoring data and presenting it to different audiences. Other tools you may use to visualize data in particular scenarios may include: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Dashboards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Views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Power BI</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Integrate</a:t>
            </a:r>
          </a:p>
          <a:p>
            <a:r>
              <a:rPr lang="en-IE" sz="1200" b="0" i="0" u="none" strike="noStrike" kern="1200" dirty="0">
                <a:solidFill>
                  <a:schemeClr val="tx1"/>
                </a:solidFill>
                <a:effectLst/>
                <a:latin typeface="+mn-lt"/>
                <a:ea typeface="+mn-ea"/>
                <a:cs typeface="+mn-cs"/>
              </a:rPr>
              <a:t>You'll often need to integrate Azure Monitor with other systems, and build custom solutions that use your monitoring data. Other Azure services work with Azure Monitor to provide this integration.</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37632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34</a:t>
            </a:fld>
            <a:endParaRPr lang="en-US" dirty="0"/>
          </a:p>
        </p:txBody>
      </p:sp>
    </p:spTree>
    <p:extLst>
      <p:ext uri="{BB962C8B-B14F-4D97-AF65-F5344CB8AC3E}">
        <p14:creationId xmlns:p14="http://schemas.microsoft.com/office/powerpoint/2010/main" val="2460463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Should discuss the questions below with students. When selecting a cloud provider to host your solutions, you should understand how that provider can help you comply with regulations and standards. Some questions to ask about a potential provider include: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How compliant is the cloud provider when it comes to handling sensitive data?</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How compliant are the services offered by the cloud provider?</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How can I deploy my own cloud-based solutions to scenarios that have accreditation or compliance requirements?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Microsoft invests heavily in the development of robust and innovative compliance processes.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Should go to the URL on the slide and briefly scroll through the compliance offerings.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750921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332574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You may want to show students the Trust Center</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more information, visit the https://www.microsoft.com/en-us/trustcenter 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505525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Accessing the STP</a:t>
            </a:r>
          </a:p>
          <a:p>
            <a:r>
              <a:rPr lang="en-IE" sz="1200" b="0" i="0" u="none" strike="noStrike" kern="1200" dirty="0">
                <a:solidFill>
                  <a:schemeClr val="tx1"/>
                </a:solidFill>
                <a:effectLst/>
                <a:latin typeface="+mn-lt"/>
                <a:ea typeface="+mn-ea"/>
                <a:cs typeface="+mn-cs"/>
              </a:rPr>
              <a:t>To access some STP materials, you must sign in as an authenticated user with your Microsoft cloud services account (either an Azure AD organization account or a Microsoft account), and then review and accept the Microsoft Non-Disclosure Agreement for Compliance Materials.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Existing customers can access the STP at the https://servicetrust.microsoft.com/ https://servicetrust.microsoft.com/webpage, with one of the following online subscriptions (trial or paid):</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Office 365</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Dynamics 365</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Azure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755066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Compliance Manager provides the following features: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Enables you to assign, track, and record compliance and assessment-related activities, which can help your organization cross team barriers to achieve your organization's compliance goals.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Provides a Compliance Score to help you track your progress and prioritize auditing controls that will help reduce your organization's exposure to risk.</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Provides a secure repository in which to upload and manage evidence and other artifacts related to compliance activities.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Produces richly detailed reports in Microsoft Excel that document the compliance activities performed by Microsoft and your organization, which can be provided to auditors, regulators, and other compliance stakeholders.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Compliance Manager provides ongoing risk assessments with a risk-based scores reference displayed in a dashboard view for regulations and standards. </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As part of the risk assessment, Compliance Manager also provides recommended actions you can take to improve your regulatory compliance. </a:t>
            </a:r>
          </a:p>
          <a:p>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IMPORTANT NOTE</a:t>
            </a:r>
            <a:r>
              <a:rPr lang="en-IE" sz="1200" kern="1200" dirty="0">
                <a:solidFill>
                  <a:schemeClr val="tx1"/>
                </a:solidFill>
                <a:effectLst/>
                <a:latin typeface="+mn-lt"/>
                <a:ea typeface="+mn-ea"/>
                <a:cs typeface="+mn-cs"/>
              </a:rPr>
              <a:t>: Compliance Manager is a dashboard that provides a summary of your data protection and compliance stature, and recommendations to improve data protection and compliance. The Customer Actions provided in Compliance Manager are recommendations only; it is up to each organization to evaluate the effectiveness of these recommendations in their respective regulatory environment prior to implementation. Recommendations found in Compliance Manager should not be interpreted as a guarantee of compliance.</a:t>
            </a:r>
          </a:p>
          <a:p>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662240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dirty="0">
              <a:solidFill>
                <a:schemeClr val="tx1"/>
              </a:solidFill>
              <a:effectLst/>
              <a:latin typeface="+mn-lt"/>
              <a:ea typeface="+mn-ea"/>
              <a:cs typeface="+mn-cs"/>
            </a:endParaRP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can read more about Azure Government on the https://azure.microsoft.com/en-us/global-infrastructure/government/ 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60605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4</a:t>
            </a:fld>
            <a:endParaRPr lang="en-US" dirty="0"/>
          </a:p>
        </p:txBody>
      </p:sp>
    </p:spTree>
    <p:extLst>
      <p:ext uri="{BB962C8B-B14F-4D97-AF65-F5344CB8AC3E}">
        <p14:creationId xmlns:p14="http://schemas.microsoft.com/office/powerpoint/2010/main" val="2575414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may want to show Students the Microsoft Azure Germany home page, the link is provided below</a:t>
            </a:r>
          </a:p>
          <a:p>
            <a:r>
              <a:rPr lang="en-IE" sz="1200" b="0" i="0" u="none" strike="noStrike" kern="1200" dirty="0">
                <a:solidFill>
                  <a:schemeClr val="tx1"/>
                </a:solidFill>
                <a:effectLst/>
                <a:latin typeface="+mn-lt"/>
                <a:ea typeface="+mn-ea"/>
                <a:cs typeface="+mn-cs"/>
              </a:rPr>
              <a:t>https://azure.microsoft.com/en-us/global-infrastructure/germany/</a:t>
            </a:r>
          </a:p>
          <a:p>
            <a:r>
              <a:rPr lang="en-IE" sz="1200" b="0" i="0" u="none" strike="noStrike" kern="1200" dirty="0">
                <a:solidFill>
                  <a:schemeClr val="tx1"/>
                </a:solidFill>
                <a:effectLst/>
                <a:latin typeface="+mn-lt"/>
                <a:ea typeface="+mn-ea"/>
                <a:cs typeface="+mn-cs"/>
              </a:rPr>
              <a:t>You can read more about Microsoft Azure Germany on the https://azure.microsoft.com/en-us/global-infrastructure/germany/ 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057312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According to the China Telecommunication Regulation (in Chinese), providers of cloud services (IaaS and PaaS) must have value-added telecom permits. Only locally-registered companies with less than 50-percent foreign investment qualify for these permits. To comply with this regulation, the Azure service in China is operated by 21Vianet, based on the technologies licensed from Microsoft.</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can read more about Azure China on the https://docs.microsoft.com/en-us/azure/china/ webpage.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040877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43</a:t>
            </a:fld>
            <a:endParaRPr lang="en-US" dirty="0"/>
          </a:p>
        </p:txBody>
      </p:sp>
    </p:spTree>
    <p:extLst>
      <p:ext uri="{BB962C8B-B14F-4D97-AF65-F5344CB8AC3E}">
        <p14:creationId xmlns:p14="http://schemas.microsoft.com/office/powerpoint/2010/main" val="3372789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1: </a:t>
            </a:r>
            <a:r>
              <a:rPr lang="en-IE" sz="1200" b="1" kern="1200" dirty="0">
                <a:solidFill>
                  <a:schemeClr val="tx1"/>
                </a:solidFill>
                <a:effectLst/>
                <a:latin typeface="+mn-lt"/>
                <a:ea typeface="+mn-ea"/>
                <a:cs typeface="+mn-cs"/>
              </a:rPr>
              <a:t>Answer: </a:t>
            </a:r>
            <a:endParaRPr lang="en-IE" sz="1200" b="0" kern="1200" dirty="0">
              <a:solidFill>
                <a:schemeClr val="tx1"/>
              </a:solidFill>
              <a:effectLst/>
              <a:latin typeface="+mn-lt"/>
              <a:ea typeface="+mn-ea"/>
              <a:cs typeface="+mn-cs"/>
            </a:endParaRPr>
          </a:p>
          <a:p>
            <a:endParaRPr lang="en-IE" sz="1200" b="0" kern="1200" dirty="0">
              <a:solidFill>
                <a:schemeClr val="tx1"/>
              </a:solidFill>
              <a:effectLst/>
              <a:latin typeface="+mn-lt"/>
              <a:ea typeface="+mn-ea"/>
              <a:cs typeface="+mn-cs"/>
            </a:endParaRPr>
          </a:p>
          <a:p>
            <a:r>
              <a:rPr lang="en-IE" sz="1200" b="0" kern="1200" dirty="0">
                <a:solidFill>
                  <a:schemeClr val="tx1"/>
                </a:solidFill>
                <a:effectLst/>
                <a:latin typeface="+mn-lt"/>
                <a:ea typeface="+mn-ea"/>
                <a:cs typeface="+mn-cs"/>
              </a:rPr>
              <a:t>DDoS protection is the correct answer, because it will help prevent DDoS attacks</a:t>
            </a:r>
          </a:p>
          <a:p>
            <a:endParaRPr lang="en-IE" sz="1200" b="1" kern="1200" dirty="0">
              <a:solidFill>
                <a:schemeClr val="tx1"/>
              </a:solidFill>
              <a:effectLst/>
              <a:latin typeface="+mn-lt"/>
              <a:ea typeface="+mn-ea"/>
              <a:cs typeface="+mn-cs"/>
            </a:endParaRPr>
          </a:p>
          <a:p>
            <a:r>
              <a:rPr lang="en-IE" sz="1200" b="0" kern="1200" dirty="0">
                <a:solidFill>
                  <a:schemeClr val="tx1"/>
                </a:solidFill>
                <a:effectLst/>
                <a:latin typeface="+mn-lt"/>
                <a:ea typeface="+mn-ea"/>
                <a:cs typeface="+mn-cs"/>
              </a:rPr>
              <a:t>Azure Firewall is incorrect. It will helps control access to your network, but may not prevent DDoS attacks.</a:t>
            </a:r>
          </a:p>
          <a:p>
            <a:br>
              <a:rPr lang="en-IE" sz="1200" b="0" kern="1200" dirty="0">
                <a:solidFill>
                  <a:schemeClr val="tx1"/>
                </a:solidFill>
                <a:effectLst/>
                <a:latin typeface="+mn-lt"/>
                <a:ea typeface="+mn-ea"/>
                <a:cs typeface="+mn-cs"/>
              </a:rPr>
            </a:br>
            <a:r>
              <a:rPr lang="en-IE" sz="1200" b="0" kern="1200" dirty="0">
                <a:solidFill>
                  <a:schemeClr val="tx1"/>
                </a:solidFill>
                <a:effectLst/>
                <a:latin typeface="+mn-lt"/>
                <a:ea typeface="+mn-ea"/>
                <a:cs typeface="+mn-cs"/>
              </a:rPr>
              <a:t>Network security group is incorrect, because while it will help protect access to your virtual network, it may not prevent a DDoS attack.</a:t>
            </a:r>
          </a:p>
          <a:p>
            <a:br>
              <a:rPr lang="en-IE" sz="1200" b="0" kern="1200" dirty="0">
                <a:solidFill>
                  <a:schemeClr val="tx1"/>
                </a:solidFill>
                <a:effectLst/>
                <a:latin typeface="+mn-lt"/>
                <a:ea typeface="+mn-ea"/>
                <a:cs typeface="+mn-cs"/>
              </a:rPr>
            </a:br>
            <a:r>
              <a:rPr lang="en-IE" sz="1200" b="0" kern="1200" dirty="0">
                <a:solidFill>
                  <a:schemeClr val="tx1"/>
                </a:solidFill>
                <a:effectLst/>
                <a:latin typeface="+mn-lt"/>
                <a:ea typeface="+mn-ea"/>
                <a:cs typeface="+mn-cs"/>
              </a:rPr>
              <a:t>Application Gateway is incorrect. While it will help make an application available and help protect it, and it also has a built in web application firewall, it may not prevent DDoS-style attacks.</a:t>
            </a:r>
          </a:p>
          <a:p>
            <a:endParaRPr lang="en-IE" sz="1200" b="1" kern="1200" dirty="0">
              <a:solidFill>
                <a:schemeClr val="tx1"/>
              </a:solidFill>
              <a:effectLst/>
              <a:latin typeface="+mn-lt"/>
              <a:ea typeface="+mn-ea"/>
              <a:cs typeface="+mn-cs"/>
            </a:endParaRPr>
          </a:p>
          <a:p>
            <a:endParaRPr lang="en-IE" sz="1200" b="1" kern="1200" dirty="0">
              <a:solidFill>
                <a:schemeClr val="tx1"/>
              </a:solidFill>
              <a:effectLst/>
              <a:latin typeface="+mn-lt"/>
              <a:ea typeface="+mn-ea"/>
              <a:cs typeface="+mn-cs"/>
            </a:endParaRPr>
          </a:p>
          <a:p>
            <a:endParaRPr lang="en-US" b="1" dirty="0"/>
          </a:p>
          <a:p>
            <a:r>
              <a:rPr lang="en-US" b="1" dirty="0"/>
              <a:t>Question 2: </a:t>
            </a:r>
            <a:r>
              <a:rPr lang="en-IE" sz="1200" b="1" kern="1200" dirty="0">
                <a:solidFill>
                  <a:schemeClr val="tx1"/>
                </a:solidFill>
                <a:effectLst/>
                <a:latin typeface="+mn-lt"/>
                <a:ea typeface="+mn-ea"/>
                <a:cs typeface="+mn-cs"/>
              </a:rPr>
              <a:t>Answer: </a:t>
            </a:r>
            <a:endParaRPr lang="en-IE"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Authentication</a:t>
            </a:r>
          </a:p>
          <a:p>
            <a:r>
              <a:rPr lang="en-US" sz="1200" b="0" kern="1200" dirty="0">
                <a:solidFill>
                  <a:schemeClr val="tx1"/>
                </a:solidFill>
                <a:effectLst/>
                <a:latin typeface="+mn-lt"/>
                <a:ea typeface="+mn-ea"/>
                <a:cs typeface="+mn-cs"/>
              </a:rPr>
              <a:t>SSO</a:t>
            </a:r>
          </a:p>
          <a:p>
            <a:r>
              <a:rPr lang="en-US" sz="1200" b="0" kern="1200" dirty="0">
                <a:solidFill>
                  <a:schemeClr val="tx1"/>
                </a:solidFill>
                <a:effectLst/>
                <a:latin typeface="+mn-lt"/>
                <a:ea typeface="+mn-ea"/>
                <a:cs typeface="+mn-cs"/>
              </a:rPr>
              <a:t>Application management</a:t>
            </a:r>
          </a:p>
          <a:p>
            <a:r>
              <a:rPr lang="en-US" sz="1200" b="0" kern="1200" dirty="0">
                <a:solidFill>
                  <a:schemeClr val="tx1"/>
                </a:solidFill>
                <a:effectLst/>
                <a:latin typeface="+mn-lt"/>
                <a:ea typeface="+mn-ea"/>
                <a:cs typeface="+mn-cs"/>
              </a:rPr>
              <a:t>B2B</a:t>
            </a:r>
          </a:p>
          <a:p>
            <a:r>
              <a:rPr lang="en-US" sz="1200" b="0" kern="1200" dirty="0">
                <a:solidFill>
                  <a:schemeClr val="tx1"/>
                </a:solidFill>
                <a:effectLst/>
                <a:latin typeface="+mn-lt"/>
                <a:ea typeface="+mn-ea"/>
                <a:cs typeface="+mn-cs"/>
              </a:rPr>
              <a:t>B2B identity services</a:t>
            </a:r>
          </a:p>
          <a:p>
            <a:r>
              <a:rPr lang="en-US" sz="1200" b="0" kern="1200" dirty="0">
                <a:solidFill>
                  <a:schemeClr val="tx1"/>
                </a:solidFill>
                <a:effectLst/>
                <a:latin typeface="+mn-lt"/>
                <a:ea typeface="+mn-ea"/>
                <a:cs typeface="+mn-cs"/>
              </a:rPr>
              <a:t>B2C identity services</a:t>
            </a:r>
          </a:p>
          <a:p>
            <a:r>
              <a:rPr lang="en-US" sz="1200" b="0" kern="1200" dirty="0">
                <a:solidFill>
                  <a:schemeClr val="tx1"/>
                </a:solidFill>
                <a:effectLst/>
                <a:latin typeface="+mn-lt"/>
                <a:ea typeface="+mn-ea"/>
                <a:cs typeface="+mn-cs"/>
              </a:rPr>
              <a:t>Device management – this is not listed in the slide but is also part of its capabilities</a:t>
            </a:r>
          </a:p>
          <a:p>
            <a:endParaRPr lang="en-US" dirty="0"/>
          </a:p>
          <a:p>
            <a:endParaRPr lang="en-US"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 3: </a:t>
            </a:r>
            <a:r>
              <a:rPr lang="en-IE" sz="1200" b="1" kern="1200" dirty="0">
                <a:solidFill>
                  <a:schemeClr val="tx1"/>
                </a:solidFill>
                <a:effectLst/>
                <a:latin typeface="+mn-lt"/>
                <a:ea typeface="+mn-ea"/>
                <a:cs typeface="+mn-cs"/>
              </a:rPr>
              <a:t>Answer: </a:t>
            </a:r>
            <a:endParaRPr lang="en-I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a:solidFill>
                  <a:schemeClr val="tx1"/>
                </a:solidFill>
                <a:effectLst/>
                <a:latin typeface="+mn-lt"/>
                <a:ea typeface="+mn-ea"/>
                <a:cs typeface="+mn-cs"/>
              </a:rPr>
              <a:t>Microsoft Privacy Statement is the correct answer. </a:t>
            </a:r>
            <a:r>
              <a:rPr lang="en-IE" dirty="0"/>
              <a:t>You can read the entire Microsoft Privacy Statement at </a:t>
            </a:r>
            <a:r>
              <a:rPr lang="en-IE" dirty="0">
                <a:hlinkClick r:id="rId3"/>
              </a:rPr>
              <a:t>https://privacy.microsoft.com/en-us/privacystatement</a:t>
            </a:r>
            <a:r>
              <a:rPr lang="en-IE" dirty="0"/>
              <a:t> </a:t>
            </a:r>
          </a:p>
          <a:p>
            <a:endParaRPr lang="en-IE" sz="1200" b="0" kern="1200" dirty="0">
              <a:solidFill>
                <a:schemeClr val="tx1"/>
              </a:solidFill>
              <a:effectLst/>
              <a:latin typeface="+mn-lt"/>
              <a:ea typeface="+mn-ea"/>
              <a:cs typeface="+mn-cs"/>
            </a:endParaRPr>
          </a:p>
          <a:p>
            <a:br>
              <a:rPr lang="en-IE" sz="1200" b="0" kern="1200" dirty="0">
                <a:solidFill>
                  <a:schemeClr val="tx1"/>
                </a:solidFill>
                <a:effectLst/>
                <a:latin typeface="+mn-lt"/>
                <a:ea typeface="+mn-ea"/>
                <a:cs typeface="+mn-cs"/>
              </a:rPr>
            </a:br>
            <a:r>
              <a:rPr lang="en-IE" sz="1200" b="0" kern="1200" dirty="0">
                <a:solidFill>
                  <a:schemeClr val="tx1"/>
                </a:solidFill>
                <a:effectLst/>
                <a:latin typeface="+mn-lt"/>
                <a:ea typeface="+mn-ea"/>
                <a:cs typeface="+mn-cs"/>
              </a:rPr>
              <a:t>Compliance Manager enables you to track, assign, and verify your organization's regulatory compliance activities related to Microsoft professional services and Microsoft cloud services.</a:t>
            </a:r>
          </a:p>
          <a:p>
            <a:br>
              <a:rPr lang="en-IE" sz="1200" b="0" kern="1200" dirty="0">
                <a:solidFill>
                  <a:schemeClr val="tx1"/>
                </a:solidFill>
                <a:effectLst/>
                <a:latin typeface="+mn-lt"/>
                <a:ea typeface="+mn-ea"/>
                <a:cs typeface="+mn-cs"/>
              </a:rPr>
            </a:br>
            <a:r>
              <a:rPr lang="en-IE" sz="1200" b="0" kern="1200" dirty="0">
                <a:solidFill>
                  <a:schemeClr val="tx1"/>
                </a:solidFill>
                <a:effectLst/>
                <a:latin typeface="+mn-lt"/>
                <a:ea typeface="+mn-ea"/>
                <a:cs typeface="+mn-cs"/>
              </a:rPr>
              <a:t>Azure Service Health will provide you with a global view of the health of your Azure services.</a:t>
            </a:r>
          </a:p>
          <a:p>
            <a:br>
              <a:rPr lang="en-IE" sz="1200" b="0" kern="1200" dirty="0">
                <a:solidFill>
                  <a:schemeClr val="tx1"/>
                </a:solidFill>
                <a:effectLst/>
                <a:latin typeface="+mn-lt"/>
                <a:ea typeface="+mn-ea"/>
                <a:cs typeface="+mn-cs"/>
              </a:rPr>
            </a:br>
            <a:r>
              <a:rPr lang="en-IE" sz="1200" b="0" kern="1200" dirty="0">
                <a:solidFill>
                  <a:schemeClr val="tx1"/>
                </a:solidFill>
                <a:effectLst/>
                <a:latin typeface="+mn-lt"/>
                <a:ea typeface="+mn-ea"/>
                <a:cs typeface="+mn-cs"/>
              </a:rPr>
              <a:t>Azure Government is a separate instance of the Microsoft Azure service that addresses the security and compliance needs of United States federal agencies, state and local governments, and their solution providers.</a:t>
            </a:r>
          </a:p>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44</a:t>
            </a:fld>
            <a:endParaRPr lang="en-US" dirty="0"/>
          </a:p>
        </p:txBody>
      </p:sp>
    </p:spTree>
    <p:extLst>
      <p:ext uri="{BB962C8B-B14F-4D97-AF65-F5344CB8AC3E}">
        <p14:creationId xmlns:p14="http://schemas.microsoft.com/office/powerpoint/2010/main" val="275844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Common Usage Scenarios</a:t>
            </a:r>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typically deploy Azure Firewall on a central virtual network to control general network access. With Azure Firewall you can configure: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Application rules that define fully qualified domain names (FQDNs) that can be accessed from a subnet.</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Network rules that define source address, protocol, destination port, and destination address.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Application Gateway also provides a firewall, the </a:t>
            </a:r>
            <a:r>
              <a:rPr lang="en-IE" sz="1200" b="0" i="1" u="none" strike="noStrike" kern="1200" dirty="0">
                <a:solidFill>
                  <a:schemeClr val="tx1"/>
                </a:solidFill>
                <a:effectLst/>
                <a:latin typeface="+mn-lt"/>
                <a:ea typeface="+mn-ea"/>
                <a:cs typeface="+mn-cs"/>
              </a:rPr>
              <a:t>web application firewall</a:t>
            </a:r>
            <a:r>
              <a:rPr lang="en-IE" sz="1200" b="0" i="0" u="none" strike="noStrike" kern="1200" dirty="0">
                <a:solidFill>
                  <a:schemeClr val="tx1"/>
                </a:solidFill>
                <a:effectLst/>
                <a:latin typeface="+mn-lt"/>
                <a:ea typeface="+mn-ea"/>
                <a:cs typeface="+mn-cs"/>
              </a:rPr>
              <a:t> (WAF). This is different to Azure Firewall. WAF provides centralized inbound protection of your web applications from common exploits and vulnerabilities, whereas Azure Firewall provides: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Inbound protection for non-HTTP/S protocols (for example,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Remote Desktop Protocol (RDP), Secure Shell (SSH),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File Transfer Protocol (FTP)),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Outbound network-level protection for all ports and protocols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Application-level protection for outbound HTTP/S.</a:t>
            </a:r>
          </a:p>
          <a:p>
            <a:r>
              <a:rPr lang="en-IE" sz="1200" b="0" i="0" u="none" strike="noStrike" kern="1200" dirty="0">
                <a:solidFill>
                  <a:schemeClr val="tx1"/>
                </a:solidFill>
                <a:effectLst/>
                <a:latin typeface="+mn-lt"/>
                <a:ea typeface="+mn-ea"/>
                <a:cs typeface="+mn-cs"/>
              </a:rPr>
              <a:t> Because Azure Firewall has more functionality available to it, it is intended for different use cases.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more details, see https://azure.microsoft.com/en-us/services/azure-firewall/ 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67984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DDoS standard protection can mitigate the following types of attacks: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Volumetric attacks. The attack's goal is to flood the network layer with a substantial amount of seemingly legitimate traffic.</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Protocol attacks. These attacks render a target inaccessible, by exploiting a weakness in the layer 3 and layer 4 protocol stack.</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Resource (application) layer attacks. These attacks target web application packets to disrupt the transmission of data between hosts.</a:t>
            </a:r>
          </a:p>
          <a:p>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You can read more about Azure DDoS Protection from the page </a:t>
            </a:r>
            <a:r>
              <a:rPr lang="en-IE" sz="1200" b="0" i="0" u="none" strike="noStrike" kern="1200" dirty="0">
                <a:solidFill>
                  <a:schemeClr val="tx1"/>
                </a:solidFill>
                <a:effectLst/>
                <a:latin typeface="+mn-lt"/>
                <a:ea typeface="+mn-ea"/>
                <a:cs typeface="+mn-cs"/>
              </a:rPr>
              <a:t>https://azure.microsoft.com/en-us/services/ddos-protection/</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59189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Each rule specifies the following properties:</a:t>
            </a:r>
          </a:p>
          <a:p>
            <a:endParaRPr lang="en-IE"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IE" dirty="0"/>
              <a:t>Property Explanation </a:t>
            </a:r>
          </a:p>
          <a:p>
            <a:pPr marL="171450" indent="-171450">
              <a:buFont typeface="Arial" panose="020B0604020202020204" pitchFamily="34" charset="0"/>
              <a:buChar char="•"/>
            </a:pPr>
            <a:r>
              <a:rPr lang="en-IE" dirty="0">
                <a:effectLst/>
              </a:rPr>
              <a:t>Name</a:t>
            </a:r>
            <a:r>
              <a:rPr lang="en-IE" dirty="0"/>
              <a:t> &gt; &gt; </a:t>
            </a:r>
            <a:r>
              <a:rPr lang="en-IE" dirty="0">
                <a:effectLst/>
              </a:rPr>
              <a:t>Unique name of the NSG.</a:t>
            </a:r>
            <a:r>
              <a:rPr lang="en-IE" dirty="0"/>
              <a:t> </a:t>
            </a:r>
          </a:p>
          <a:p>
            <a:pPr marL="171450" indent="-171450">
              <a:buFont typeface="Arial" panose="020B0604020202020204" pitchFamily="34" charset="0"/>
              <a:buChar char="•"/>
            </a:pPr>
            <a:r>
              <a:rPr lang="en-IE" dirty="0">
                <a:effectLst/>
              </a:rPr>
              <a:t>Priority</a:t>
            </a:r>
            <a:r>
              <a:rPr lang="en-IE" dirty="0"/>
              <a:t> &gt; </a:t>
            </a:r>
            <a:r>
              <a:rPr lang="en-IE" dirty="0">
                <a:effectLst/>
              </a:rPr>
              <a:t>A number between 100 and 4096. Rules are processed in priority order, with lower numbers processed before higher numbers.</a:t>
            </a:r>
          </a:p>
          <a:p>
            <a:pPr marL="171450" indent="-171450">
              <a:buFont typeface="Arial" panose="020B0604020202020204" pitchFamily="34" charset="0"/>
              <a:buChar char="•"/>
            </a:pPr>
            <a:r>
              <a:rPr lang="en-IE" dirty="0">
                <a:effectLst/>
              </a:rPr>
              <a:t>Source or Destination</a:t>
            </a:r>
            <a:r>
              <a:rPr lang="en-IE" dirty="0"/>
              <a:t> &gt; </a:t>
            </a:r>
            <a:r>
              <a:rPr lang="en-IE" dirty="0">
                <a:effectLst/>
              </a:rPr>
              <a:t>Individual IP address or IP address range, service tag, or application security group.</a:t>
            </a:r>
            <a:r>
              <a:rPr lang="en-IE" dirty="0"/>
              <a:t> </a:t>
            </a:r>
          </a:p>
          <a:p>
            <a:pPr marL="171450" indent="-171450">
              <a:buFont typeface="Arial" panose="020B0604020202020204" pitchFamily="34" charset="0"/>
              <a:buChar char="•"/>
            </a:pPr>
            <a:r>
              <a:rPr lang="en-IE" dirty="0">
                <a:effectLst/>
              </a:rPr>
              <a:t>Protocol</a:t>
            </a:r>
            <a:r>
              <a:rPr lang="en-IE" dirty="0"/>
              <a:t> &gt; </a:t>
            </a:r>
            <a:r>
              <a:rPr lang="en-IE" dirty="0">
                <a:effectLst/>
              </a:rPr>
              <a:t>TCP, UDP, or Any</a:t>
            </a:r>
            <a:r>
              <a:rPr lang="en-IE" dirty="0"/>
              <a:t> </a:t>
            </a:r>
          </a:p>
          <a:p>
            <a:pPr marL="171450" indent="-171450">
              <a:buFont typeface="Arial" panose="020B0604020202020204" pitchFamily="34" charset="0"/>
              <a:buChar char="•"/>
            </a:pPr>
            <a:r>
              <a:rPr lang="en-IE" dirty="0">
                <a:effectLst/>
              </a:rPr>
              <a:t>Direction</a:t>
            </a:r>
            <a:r>
              <a:rPr lang="en-IE" dirty="0"/>
              <a:t>  &gt; </a:t>
            </a:r>
            <a:r>
              <a:rPr lang="en-IE" dirty="0">
                <a:effectLst/>
              </a:rPr>
              <a:t>Whether the rule applies to inbound or outbound traffic.</a:t>
            </a:r>
            <a:r>
              <a:rPr lang="en-IE" dirty="0"/>
              <a:t> </a:t>
            </a:r>
            <a:r>
              <a:rPr lang="en-IE" dirty="0">
                <a:effectLst/>
              </a:rPr>
              <a:t>Port Range</a:t>
            </a:r>
            <a:r>
              <a:rPr lang="en-IE" dirty="0"/>
              <a:t> </a:t>
            </a:r>
            <a:r>
              <a:rPr lang="en-IE" dirty="0">
                <a:effectLst/>
              </a:rPr>
              <a:t>An individual or range of ports.</a:t>
            </a:r>
            <a:r>
              <a:rPr lang="en-IE" dirty="0"/>
              <a:t> </a:t>
            </a:r>
            <a:r>
              <a:rPr lang="en-IE" dirty="0">
                <a:effectLst/>
              </a:rPr>
              <a:t>Action</a:t>
            </a:r>
            <a:r>
              <a:rPr lang="en-IE" dirty="0"/>
              <a:t> </a:t>
            </a:r>
            <a:r>
              <a:rPr lang="en-IE" dirty="0">
                <a:effectLst/>
              </a:rPr>
              <a:t>Allow or deny</a:t>
            </a:r>
          </a:p>
          <a:p>
            <a:endParaRPr lang="en-IE" sz="1200"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can read more about NSGs on the https://docs.microsoft.com/en-us/azure/virtual-network/security-overview#network-security-groups</a:t>
            </a:r>
          </a:p>
          <a:p>
            <a:r>
              <a:rPr lang="en-IE" sz="1200" b="0" i="0" u="none" strike="noStrike" kern="1200" dirty="0">
                <a:solidFill>
                  <a:schemeClr val="tx1"/>
                </a:solidFill>
                <a:effectLst/>
                <a:latin typeface="+mn-lt"/>
                <a:ea typeface="+mn-ea"/>
                <a:cs typeface="+mn-cs"/>
              </a:rPr>
              <a:t>page.</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70281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conceptual, to be kept high level</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23623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be kept high level, general concepts.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7583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F5B7-7C65-4F0D-9BBF-F0897403E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246C1-A983-409F-B9FE-68C384273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A63DE6-9AD6-4807-B823-DB4DFC623F40}"/>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58A701A2-24E3-4835-819E-21D267984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30F422-37F2-4084-B734-881EF6003C28}"/>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69120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9135-BDF2-4FF6-B594-2B7338476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71F54D-FAA0-4CF3-89AA-6905162343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B9852-5935-4919-835C-FF0E00171BD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1104246B-2ED3-4279-93A9-FAA416EA9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82B13-C31F-42A2-9D54-F5119C54A361}"/>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42674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2366B-7E81-469A-BAA3-5A92E73288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282072-61C5-4488-812B-291E09DE07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054FC-70F5-40C9-B405-89ECB59DD9DD}"/>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49258689-0BFE-4EC2-8D34-A9818FC62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6F4B48-1582-498E-878F-4306C2FE19CB}"/>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58622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692179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3422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116645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4FCC-6ED6-4512-85AB-51C9214EF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300BB-399B-4E67-A276-3DEDF30F6A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1456C-3008-40D6-95DC-69CDD35D0418}"/>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F8F47DDE-0B1D-4A5F-A599-28DB1A37B1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53505C-670F-44C0-8BE4-0CAED6002B19}"/>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95007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1E0C-E478-4FBD-9EA4-E16921F64E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DE3CC3-F8E2-4AD4-B6AD-5BA299DD8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65AD30-8A59-40BC-8C58-069790260485}"/>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04AF7994-73FC-4008-AD72-A817FFD21D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0A866-95AC-4DB5-B33E-288AAD79B897}"/>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80741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4259-AFCC-48B8-8B6F-8CD0AD954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361F0-DB6A-474A-94BF-65317AF93F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25B24E-5823-43C6-B813-E2383A1338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B3D83-3D9D-47D9-8531-177E95300F2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555FD5D9-7A42-4264-B9B8-E0AA2315F4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E68B93-3462-465F-88E4-907876887190}"/>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78322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B33E-EB93-4519-988B-4D072B6F7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0A28B-9D46-4E5D-856A-CA6EEC3E0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DC2E64-6735-4601-A495-6C6FB598AE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4A198F-0E43-4A61-ACE9-0787B544C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7BB433-5592-4F90-AD76-0860E6EF8B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DDAEED-1A97-48D8-81D3-26705AB4AB9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8" name="Footer Placeholder 7">
            <a:extLst>
              <a:ext uri="{FF2B5EF4-FFF2-40B4-BE49-F238E27FC236}">
                <a16:creationId xmlns:a16="http://schemas.microsoft.com/office/drawing/2014/main" id="{A77AA654-6676-4D3A-B66B-3AE9B7D947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EB38EF-AD90-4A80-8EEE-2C4FCA70CA37}"/>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32750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BA88-2E93-4364-9CD8-95E9C0DB86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62F12-3C33-4EA4-A2EC-2944D1F5474A}"/>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4" name="Footer Placeholder 3">
            <a:extLst>
              <a:ext uri="{FF2B5EF4-FFF2-40B4-BE49-F238E27FC236}">
                <a16:creationId xmlns:a16="http://schemas.microsoft.com/office/drawing/2014/main" id="{8BB2F196-29E3-433F-83F0-7C4BFC0646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7AFFDA9-20A7-48FE-B2D8-03DA28C8E6A2}"/>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02879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69512A-442B-445B-8D79-11331254F4F2}"/>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3" name="Footer Placeholder 2">
            <a:extLst>
              <a:ext uri="{FF2B5EF4-FFF2-40B4-BE49-F238E27FC236}">
                <a16:creationId xmlns:a16="http://schemas.microsoft.com/office/drawing/2014/main" id="{CDCD38F0-640D-496E-AC2A-19F6D6DD00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615D18-6441-4021-A2AA-66C4CC1F7060}"/>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5112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C11E-9619-43E2-8F8E-2D5ADFEFD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E4029-1003-479B-AD74-5E72E7B0A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B3791F-4F6D-45FA-97DE-2E1CB1A23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B8D37A-478D-4E24-A8D9-9DA34A40F6D3}"/>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C4B4E305-4C98-4F91-A918-133362E1F3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CBA3A7-3FFC-4B1F-9463-FD99D2613343}"/>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62447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0A59-CF47-4310-B53B-222DECD78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1FAD8-A270-4835-B6F9-CB8CC4957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42CE73-0152-4ABF-9391-BD897F5B4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A5E9C5-88EF-4C3B-ACAD-129C7B5F8A31}"/>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9C878014-89C8-4906-AF20-FD3EAA6F1B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E4C83C-78E0-4D1F-BBAE-25B5AE633068}"/>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21023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BF869-825D-431A-AAA3-26B4CD7B6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D95FF-A385-4514-97F5-8A57A5CAF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3DD2-D998-4965-9C06-C3DB37B7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ADAF7B06-0636-43B6-846A-1E876A320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46E1733-FBDD-46C8-B66A-725B3888F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648C3-0431-4A67-B30B-7E65BA631734}" type="slidenum">
              <a:rPr lang="en-US" smtClean="0"/>
              <a:t>‹N°›</a:t>
            </a:fld>
            <a:endParaRPr lang="en-US" dirty="0"/>
          </a:p>
        </p:txBody>
      </p:sp>
    </p:spTree>
    <p:extLst>
      <p:ext uri="{BB962C8B-B14F-4D97-AF65-F5344CB8AC3E}">
        <p14:creationId xmlns:p14="http://schemas.microsoft.com/office/powerpoint/2010/main" val="332992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microsoft.com/en-us/trustcenter/compliance/complianceofferings"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privacy.microsoft.com/en-us/privacystatement"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C154A6C-EF34-422D-98F4-6DDFF8E2A7F7}"/>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6221506" y="10"/>
            <a:ext cx="5970494" cy="6857990"/>
          </a:xfrm>
          <a:prstGeom prst="rect">
            <a:avLst/>
          </a:prstGeom>
          <a:effectLst/>
        </p:spPr>
      </p:pic>
      <p:sp>
        <p:nvSpPr>
          <p:cNvPr id="27" name="Title 3">
            <a:extLst>
              <a:ext uri="{FF2B5EF4-FFF2-40B4-BE49-F238E27FC236}">
                <a16:creationId xmlns:a16="http://schemas.microsoft.com/office/drawing/2014/main" id="{E3AC40CB-2BF1-4C72-B6CF-6EC68EF150D6}"/>
              </a:ext>
            </a:extLst>
          </p:cNvPr>
          <p:cNvSpPr>
            <a:spLocks noGrp="1"/>
          </p:cNvSpPr>
          <p:nvPr>
            <p:ph type="title"/>
          </p:nvPr>
        </p:nvSpPr>
        <p:spPr>
          <a:xfrm>
            <a:off x="613428" y="2460812"/>
            <a:ext cx="4994891" cy="2918012"/>
          </a:xfrm>
          <a:solidFill>
            <a:schemeClr val="bg1"/>
          </a:solidFill>
          <a:ln w="25400" cap="sq">
            <a:noFill/>
            <a:miter lim="800000"/>
          </a:ln>
        </p:spPr>
        <p:txBody>
          <a:bodyPr vert="horz" wrap="square" lIns="91440" tIns="45720" rIns="91440" bIns="45720" rtlCol="0" anchor="ctr">
            <a:normAutofit/>
          </a:bodyPr>
          <a:lstStyle/>
          <a:p>
            <a:pPr algn="ctr"/>
            <a:r>
              <a:rPr lang="en-US" sz="3600" dirty="0">
                <a:solidFill>
                  <a:schemeClr val="tx1"/>
                </a:solidFill>
                <a:latin typeface="Segoe UI Semibold (Headings)"/>
              </a:rPr>
              <a:t>AZ-900T01: Module 03: </a:t>
            </a:r>
            <a:r>
              <a:rPr lang="fr-FR" sz="3600" dirty="0">
                <a:latin typeface="Segoe UI Semibold (Headings)"/>
              </a:rPr>
              <a:t>Sécurité, confidentialité, conformité et confiance</a:t>
            </a:r>
            <a:endParaRPr lang="en-US" sz="3600" dirty="0">
              <a:solidFill>
                <a:schemeClr val="tx1"/>
              </a:solidFill>
              <a:latin typeface="Segoe UI Semibold (Headings)"/>
            </a:endParaRPr>
          </a:p>
        </p:txBody>
      </p:sp>
      <p:pic>
        <p:nvPicPr>
          <p:cNvPr id="16" name="Picture 15">
            <a:extLst>
              <a:ext uri="{FF2B5EF4-FFF2-40B4-BE49-F238E27FC236}">
                <a16:creationId xmlns:a16="http://schemas.microsoft.com/office/drawing/2014/main" id="{776BD2BD-ADF3-4DB1-B338-5057947453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48" y="346712"/>
            <a:ext cx="2116723" cy="537800"/>
          </a:xfrm>
          <a:prstGeom prst="rect">
            <a:avLst/>
          </a:prstGeom>
        </p:spPr>
      </p:pic>
    </p:spTree>
    <p:extLst>
      <p:ext uri="{BB962C8B-B14F-4D97-AF65-F5344CB8AC3E}">
        <p14:creationId xmlns:p14="http://schemas.microsoft.com/office/powerpoint/2010/main" val="102069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fr-FR" sz="2800" b="1" dirty="0">
                <a:solidFill>
                  <a:schemeClr val="bg1"/>
                </a:solidFill>
              </a:rPr>
              <a:t>Choisir des solutions de sécurité réseau Azure - couches</a:t>
            </a:r>
            <a:endParaRPr lang="en-US" sz="28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43468" y="2638044"/>
            <a:ext cx="3363974" cy="3415622"/>
          </a:xfrm>
        </p:spPr>
        <p:txBody>
          <a:bodyPr vert="horz" lIns="91440" tIns="45720" rIns="91440" bIns="45720" rtlCol="0">
            <a:normAutofit lnSpcReduction="10000"/>
          </a:bodyPr>
          <a:lstStyle/>
          <a:p>
            <a:pPr marL="0" indent="0">
              <a:buNone/>
            </a:pPr>
            <a:r>
              <a:rPr lang="fr-FR" sz="2000" b="1" dirty="0">
                <a:solidFill>
                  <a:schemeClr val="bg1"/>
                </a:solidFill>
              </a:rPr>
              <a:t>Responsabilité partagée</a:t>
            </a:r>
          </a:p>
          <a:p>
            <a:pPr marL="0" indent="0">
              <a:buNone/>
            </a:pPr>
            <a:r>
              <a:rPr lang="fr-FR" sz="2000" dirty="0">
                <a:solidFill>
                  <a:schemeClr val="bg1"/>
                </a:solidFill>
              </a:rPr>
              <a:t>Du fait que les environnements informatiques passent des datacenters contrôlés par les clients aux datacenters cloud, la responsabilité de la sécurité change également. La sécurité est désormais une préoccupation partagée par les fournisseurs de cloud et les clients.</a:t>
            </a:r>
            <a:endParaRPr lang="en-US" sz="2000" dirty="0">
              <a:solidFill>
                <a:schemeClr val="bg1"/>
              </a:solidFill>
            </a:endParaRPr>
          </a:p>
        </p:txBody>
      </p:sp>
      <p:pic>
        <p:nvPicPr>
          <p:cNvPr id="6" name="Picture 5" descr="A screenshot of a cell phone&#10;&#10;Description automatically generated">
            <a:extLst>
              <a:ext uri="{FF2B5EF4-FFF2-40B4-BE49-F238E27FC236}">
                <a16:creationId xmlns:a16="http://schemas.microsoft.com/office/drawing/2014/main" id="{2596FE22-A04D-4826-8D41-2C7555412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763" y="658736"/>
            <a:ext cx="6363344" cy="5782704"/>
          </a:xfrm>
          <a:prstGeom prst="rect">
            <a:avLst/>
          </a:prstGeom>
        </p:spPr>
      </p:pic>
    </p:spTree>
    <p:extLst>
      <p:ext uri="{BB962C8B-B14F-4D97-AF65-F5344CB8AC3E}">
        <p14:creationId xmlns:p14="http://schemas.microsoft.com/office/powerpoint/2010/main" val="39201132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
        <p:nvSpPr>
          <p:cNvPr id="4" name="Title 3">
            <a:extLst>
              <a:ext uri="{FF2B5EF4-FFF2-40B4-BE49-F238E27FC236}">
                <a16:creationId xmlns:a16="http://schemas.microsoft.com/office/drawing/2014/main" id="{98648920-A059-49BB-8B67-EB97F2058A1A}"/>
              </a:ext>
            </a:extLst>
          </p:cNvPr>
          <p:cNvSpPr>
            <a:spLocks noGrp="1"/>
          </p:cNvSpPr>
          <p:nvPr>
            <p:ph type="title"/>
          </p:nvPr>
        </p:nvSpPr>
        <p:spPr>
          <a:xfrm>
            <a:off x="2288600" y="2766218"/>
            <a:ext cx="8054280" cy="1325563"/>
          </a:xfrm>
        </p:spPr>
        <p:txBody>
          <a:bodyPr>
            <a:normAutofit/>
          </a:bodyPr>
          <a:lstStyle/>
          <a:p>
            <a:r>
              <a:rPr lang="fr-FR" sz="3400" dirty="0">
                <a:latin typeface="Segoe UI Semibold (Headings)"/>
              </a:rPr>
              <a:t>Leçon 03 : Services d'identité </a:t>
            </a:r>
            <a:r>
              <a:rPr lang="fr-FR" sz="3400" dirty="0" err="1">
                <a:latin typeface="Segoe UI Semibold (Headings)"/>
              </a:rPr>
              <a:t>Core</a:t>
            </a:r>
            <a:r>
              <a:rPr lang="fr-FR" sz="3400" dirty="0">
                <a:latin typeface="Segoe UI Semibold (Headings)"/>
              </a:rPr>
              <a:t> Azure</a:t>
            </a:r>
            <a:endParaRPr lang="en-US" sz="3400" dirty="0"/>
          </a:p>
        </p:txBody>
      </p:sp>
    </p:spTree>
    <p:extLst>
      <p:ext uri="{BB962C8B-B14F-4D97-AF65-F5344CB8AC3E}">
        <p14:creationId xmlns:p14="http://schemas.microsoft.com/office/powerpoint/2010/main" val="104096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08476" y="365125"/>
            <a:ext cx="10291324" cy="1325563"/>
          </a:xfrm>
        </p:spPr>
        <p:txBody>
          <a:bodyPr/>
          <a:lstStyle/>
          <a:p>
            <a:r>
              <a:rPr lang="en-US" dirty="0" err="1"/>
              <a:t>Authentification</a:t>
            </a:r>
            <a:r>
              <a:rPr lang="en-US" dirty="0"/>
              <a:t> et </a:t>
            </a:r>
            <a:r>
              <a:rPr lang="en-US" dirty="0" err="1"/>
              <a:t>autorisation</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808476" y="1690688"/>
            <a:ext cx="10067048" cy="4508944"/>
          </a:xfrm>
        </p:spPr>
        <p:txBody>
          <a:bodyPr>
            <a:normAutofit lnSpcReduction="10000"/>
          </a:bodyPr>
          <a:lstStyle/>
          <a:p>
            <a:pPr marL="0" indent="0">
              <a:buNone/>
            </a:pPr>
            <a:r>
              <a:rPr lang="fr-FR" dirty="0"/>
              <a:t>Deux concepts fondamentaux qui doivent être compris lorsqu'on parle d'identité et d'accès sont l'authentification et l'autorisation :</a:t>
            </a:r>
          </a:p>
          <a:p>
            <a:r>
              <a:rPr lang="fr-FR" dirty="0"/>
              <a:t>L'authentification est le processus d'établissement de l'identité d'une personne ou d'un service qui cherche à accéder à une ressource. Il s'agit de tester d’une part les droits légitimes, et d’autre part, de fournir la base pour la création d'un principe de sécurité associé à l'identité et l'utilisation du contrôle d'accès. </a:t>
            </a:r>
            <a:r>
              <a:rPr lang="fr-FR" b="1" dirty="0"/>
              <a:t>Il établit qui je suis qui je dis que je suis</a:t>
            </a:r>
            <a:r>
              <a:rPr lang="fr-FR" dirty="0"/>
              <a:t>.</a:t>
            </a:r>
          </a:p>
          <a:p>
            <a:r>
              <a:rPr lang="fr-FR" dirty="0"/>
              <a:t>L'autorisation est le processus d'établissement du niveau d'accès d'une personne ou d'un service authentifié. Il spécifie quelles données ils sont autorisés à accéder et ce qu'ils peuvent faire avec elles.</a:t>
            </a:r>
            <a:endParaRPr lang="en-IE" dirty="0"/>
          </a:p>
        </p:txBody>
      </p:sp>
    </p:spTree>
    <p:extLst>
      <p:ext uri="{BB962C8B-B14F-4D97-AF65-F5344CB8AC3E}">
        <p14:creationId xmlns:p14="http://schemas.microsoft.com/office/powerpoint/2010/main" val="17234896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68096" y="365448"/>
            <a:ext cx="10083784" cy="1325563"/>
          </a:xfrm>
        </p:spPr>
        <p:txBody>
          <a:bodyPr/>
          <a:lstStyle/>
          <a:p>
            <a:r>
              <a:rPr lang="en-US" dirty="0"/>
              <a:t>Azure Active Directory</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768096" y="1691011"/>
            <a:ext cx="9766300" cy="4069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Azure Active Directory (Azure AD) est un service de gestion de l'identité et de l'accès basé sur le cloud </a:t>
            </a:r>
            <a:r>
              <a:rPr lang="fr-FR" dirty="0" err="1"/>
              <a:t>microsoft</a:t>
            </a:r>
            <a:r>
              <a:rPr lang="fr-FR" dirty="0"/>
              <a:t>. Azure AD aide les employés d'une organisation à se connecter et à accéder aux ressources.</a:t>
            </a:r>
          </a:p>
          <a:p>
            <a:r>
              <a:rPr lang="fr-FR" dirty="0"/>
              <a:t>Azure AD fournit des services tels que :</a:t>
            </a:r>
          </a:p>
          <a:p>
            <a:pPr lvl="1"/>
            <a:r>
              <a:rPr lang="fr-FR" dirty="0"/>
              <a:t>Authentification</a:t>
            </a:r>
          </a:p>
          <a:p>
            <a:pPr lvl="1"/>
            <a:r>
              <a:rPr lang="fr-FR" dirty="0"/>
              <a:t>Connexion unique (SSO)</a:t>
            </a:r>
          </a:p>
          <a:p>
            <a:pPr lvl="1"/>
            <a:r>
              <a:rPr lang="fr-FR" dirty="0"/>
              <a:t>Gestion des applications Services d'identité d'entreprise à entreprises (B2B)</a:t>
            </a:r>
          </a:p>
          <a:p>
            <a:pPr lvl="1"/>
            <a:r>
              <a:rPr lang="fr-FR" dirty="0"/>
              <a:t>Services d'identité d'entreprise à client (B2C)</a:t>
            </a:r>
            <a:endParaRPr lang="en-IE" dirty="0"/>
          </a:p>
        </p:txBody>
      </p:sp>
      <p:pic>
        <p:nvPicPr>
          <p:cNvPr id="4" name="Picture 3">
            <a:extLst>
              <a:ext uri="{FF2B5EF4-FFF2-40B4-BE49-F238E27FC236}">
                <a16:creationId xmlns:a16="http://schemas.microsoft.com/office/drawing/2014/main" id="{DD36CA7C-EB63-4506-9F07-2ACCCB5DED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622" y="4879173"/>
            <a:ext cx="1970515" cy="1763093"/>
          </a:xfrm>
          <a:prstGeom prst="rect">
            <a:avLst/>
          </a:prstGeom>
        </p:spPr>
      </p:pic>
    </p:spTree>
    <p:extLst>
      <p:ext uri="{BB962C8B-B14F-4D97-AF65-F5344CB8AC3E}">
        <p14:creationId xmlns:p14="http://schemas.microsoft.com/office/powerpoint/2010/main" val="1994372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68096" y="365448"/>
            <a:ext cx="10083784" cy="1325563"/>
          </a:xfrm>
        </p:spPr>
        <p:txBody>
          <a:bodyPr/>
          <a:lstStyle/>
          <a:p>
            <a:r>
              <a:rPr lang="en-US" dirty="0"/>
              <a:t>Azure Multi-Factor Authentication</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768096" y="1691011"/>
            <a:ext cx="10083784" cy="4467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L'authentification </a:t>
            </a:r>
            <a:r>
              <a:rPr lang="fr-FR" dirty="0" err="1"/>
              <a:t>multifacteur</a:t>
            </a:r>
            <a:r>
              <a:rPr lang="fr-FR" dirty="0"/>
              <a:t> Azure (MFA) offre une sécurité supplémentaire pour vos identités en exigeant deux éléments ou plus pour une authentification complète. Ces éléments se divisent en trois catégories :</a:t>
            </a:r>
          </a:p>
          <a:p>
            <a:pPr lvl="1"/>
            <a:r>
              <a:rPr lang="fr-FR" dirty="0"/>
              <a:t>Quelque chose que vous savez: Cela pourrait être un mot de passe ou la réponse à une question de sécurité.</a:t>
            </a:r>
          </a:p>
          <a:p>
            <a:pPr lvl="1"/>
            <a:r>
              <a:rPr lang="fr-FR" dirty="0"/>
              <a:t>Quelque chose que vous possédez : il peut s'agit d'une application mobile qui reçoit une notification ou d'un appareil générateur de jetons.</a:t>
            </a:r>
          </a:p>
          <a:p>
            <a:pPr lvl="1"/>
            <a:r>
              <a:rPr lang="fr-FR" dirty="0"/>
              <a:t>Quelque chose que vous êtes: Il s'agit généralement d'une sorte de propriété biométrique, comme une empreinte digitale ou un balayage du visage utilisé sur de nombreux appareils mobiles.</a:t>
            </a:r>
            <a:endParaRPr lang="en-IE" dirty="0"/>
          </a:p>
        </p:txBody>
      </p:sp>
    </p:spTree>
    <p:extLst>
      <p:ext uri="{BB962C8B-B14F-4D97-AF65-F5344CB8AC3E}">
        <p14:creationId xmlns:p14="http://schemas.microsoft.com/office/powerpoint/2010/main" val="16585197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
        <p:nvSpPr>
          <p:cNvPr id="2" name="Title 1">
            <a:extLst>
              <a:ext uri="{FF2B5EF4-FFF2-40B4-BE49-F238E27FC236}">
                <a16:creationId xmlns:a16="http://schemas.microsoft.com/office/drawing/2014/main" id="{EDAAC3C5-1BBA-47CC-B44B-A4ADDA112F1C}"/>
              </a:ext>
            </a:extLst>
          </p:cNvPr>
          <p:cNvSpPr>
            <a:spLocks noGrp="1"/>
          </p:cNvSpPr>
          <p:nvPr>
            <p:ph type="title"/>
          </p:nvPr>
        </p:nvSpPr>
        <p:spPr>
          <a:xfrm>
            <a:off x="2402840" y="2766218"/>
            <a:ext cx="8407400" cy="1325563"/>
          </a:xfrm>
        </p:spPr>
        <p:txBody>
          <a:bodyPr>
            <a:normAutofit/>
          </a:bodyPr>
          <a:lstStyle/>
          <a:p>
            <a:r>
              <a:rPr lang="fr-FR" sz="3400" dirty="0">
                <a:latin typeface="Segoe UI Semibold (Headings)"/>
              </a:rPr>
              <a:t>Leçon 04 : Outils et fonctionnalités de sécurité</a:t>
            </a:r>
            <a:endParaRPr lang="en-US" sz="3400" dirty="0"/>
          </a:p>
        </p:txBody>
      </p:sp>
    </p:spTree>
    <p:extLst>
      <p:ext uri="{BB962C8B-B14F-4D97-AF65-F5344CB8AC3E}">
        <p14:creationId xmlns:p14="http://schemas.microsoft.com/office/powerpoint/2010/main" val="380888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59536" y="365448"/>
            <a:ext cx="9992344" cy="1325563"/>
          </a:xfrm>
        </p:spPr>
        <p:txBody>
          <a:bodyPr/>
          <a:lstStyle/>
          <a:p>
            <a:r>
              <a:rPr lang="en-US" dirty="0"/>
              <a:t>Azure Security Center</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859536" y="1691011"/>
            <a:ext cx="9464329" cy="4234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Azure Security Center est un service de surveillance qui assure la protection contre les menaces sur l'ensemble de vos services, tant sur Azure que sur site.</a:t>
            </a:r>
          </a:p>
          <a:p>
            <a:r>
              <a:rPr lang="fr-FR" dirty="0"/>
              <a:t>Azure Security Center peut :</a:t>
            </a:r>
          </a:p>
          <a:p>
            <a:pPr lvl="1"/>
            <a:r>
              <a:rPr lang="fr-FR" dirty="0"/>
              <a:t>Fournir des recommandations de sécurité basées sur vos configurations, ressources et réseaux.</a:t>
            </a:r>
          </a:p>
          <a:p>
            <a:pPr lvl="1"/>
            <a:r>
              <a:rPr lang="fr-FR" dirty="0"/>
              <a:t>Surveiller les paramètres de sécurité sur site et les charges de travail du cloud et appliquez automatiquement la sécurité requise aux nouveaux services lorsqu'ils sont mis en ligne.</a:t>
            </a:r>
            <a:endParaRPr lang="en-IE" dirty="0"/>
          </a:p>
        </p:txBody>
      </p:sp>
      <p:pic>
        <p:nvPicPr>
          <p:cNvPr id="5" name="Picture 4">
            <a:extLst>
              <a:ext uri="{FF2B5EF4-FFF2-40B4-BE49-F238E27FC236}">
                <a16:creationId xmlns:a16="http://schemas.microsoft.com/office/drawing/2014/main" id="{4CDEF177-E7AC-4526-95CE-121B160B83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469" y="4690109"/>
            <a:ext cx="1517989" cy="1655031"/>
          </a:xfrm>
          <a:prstGeom prst="rect">
            <a:avLst/>
          </a:prstGeom>
        </p:spPr>
      </p:pic>
    </p:spTree>
    <p:extLst>
      <p:ext uri="{BB962C8B-B14F-4D97-AF65-F5344CB8AC3E}">
        <p14:creationId xmlns:p14="http://schemas.microsoft.com/office/powerpoint/2010/main" val="23986413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94944" y="365448"/>
            <a:ext cx="10156936" cy="1325563"/>
          </a:xfrm>
        </p:spPr>
        <p:txBody>
          <a:bodyPr/>
          <a:lstStyle/>
          <a:p>
            <a:r>
              <a:rPr lang="fr-FR" dirty="0"/>
              <a:t>Scénarios d'utilisation du centre de sécurité Azure</a:t>
            </a:r>
            <a:endParaRPr lang="en-US" dirty="0"/>
          </a:p>
        </p:txBody>
      </p:sp>
      <p:sp>
        <p:nvSpPr>
          <p:cNvPr id="8" name="Text Placeholder 2" descr="The security center usage steps are represented with arrows pointing from detect to assess, to diagnose, then stabilize, and finally to close.">
            <a:extLst>
              <a:ext uri="{FF2B5EF4-FFF2-40B4-BE49-F238E27FC236}">
                <a16:creationId xmlns:a16="http://schemas.microsoft.com/office/drawing/2014/main" id="{429FC363-ABA7-492E-BDA0-6E8D562AB423}"/>
              </a:ext>
            </a:extLst>
          </p:cNvPr>
          <p:cNvSpPr txBox="1">
            <a:spLocks/>
          </p:cNvSpPr>
          <p:nvPr/>
        </p:nvSpPr>
        <p:spPr>
          <a:xfrm>
            <a:off x="694944" y="1492354"/>
            <a:ext cx="10939256" cy="921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Vous pouvez utiliser Security Center dans les étapes de détection, d'évaluation et de diagnostic d'une réponse d’incident de sécurité.</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694944" y="5790299"/>
            <a:ext cx="9317236" cy="739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Utilisez les recommandations du Centre de sécurité pour améliorer la sécurité.</a:t>
            </a:r>
            <a:endParaRPr lang="en-IE" dirty="0"/>
          </a:p>
        </p:txBody>
      </p:sp>
      <p:pic>
        <p:nvPicPr>
          <p:cNvPr id="4" name="Picture 3" descr="Circular arrows point from the words detect, to assess, to diagnose, to stabilize, to close.">
            <a:extLst>
              <a:ext uri="{FF2B5EF4-FFF2-40B4-BE49-F238E27FC236}">
                <a16:creationId xmlns:a16="http://schemas.microsoft.com/office/drawing/2014/main" id="{91301D0F-EA4B-4192-AC08-540D72E11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760" y="2637318"/>
            <a:ext cx="7152640" cy="2929679"/>
          </a:xfrm>
          <a:prstGeom prst="rect">
            <a:avLst/>
          </a:prstGeom>
        </p:spPr>
      </p:pic>
    </p:spTree>
    <p:extLst>
      <p:ext uri="{BB962C8B-B14F-4D97-AF65-F5344CB8AC3E}">
        <p14:creationId xmlns:p14="http://schemas.microsoft.com/office/powerpoint/2010/main" val="28425190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64510" y="365448"/>
            <a:ext cx="9987369" cy="1325563"/>
          </a:xfrm>
        </p:spPr>
        <p:txBody>
          <a:bodyPr/>
          <a:lstStyle/>
          <a:p>
            <a:r>
              <a:rPr lang="en-US" dirty="0"/>
              <a:t>Azure Key Vault</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864510" y="1676892"/>
            <a:ext cx="9987369" cy="4449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Azure Key Vault est un service cloud centralisé que vous utilisez pour stocker des secrets d'application. Key Vault vous aide à contrôler les secrets de vos applications en les gardant dans un seul emplacement central et en fournissant un accès sécurisé, un contrôle des autorisations et une connexion d'accès.</a:t>
            </a:r>
          </a:p>
          <a:p>
            <a:r>
              <a:rPr lang="fr-FR" dirty="0"/>
              <a:t>Scénarios d'utilisation d’ Azure Key Vault :</a:t>
            </a:r>
          </a:p>
          <a:p>
            <a:pPr lvl="1"/>
            <a:r>
              <a:rPr lang="fr-FR" dirty="0"/>
              <a:t>Gestion des secrets</a:t>
            </a:r>
          </a:p>
          <a:p>
            <a:pPr lvl="1"/>
            <a:r>
              <a:rPr lang="fr-FR" dirty="0"/>
              <a:t>Gestion des clés</a:t>
            </a:r>
          </a:p>
          <a:p>
            <a:pPr lvl="1"/>
            <a:r>
              <a:rPr lang="fr-FR" dirty="0"/>
              <a:t>Gestion des certificats Stockez les secrets soutenus par des modules de sécurité matérielle (HSM)</a:t>
            </a:r>
            <a:endParaRPr lang="en-IE" dirty="0"/>
          </a:p>
        </p:txBody>
      </p:sp>
      <p:pic>
        <p:nvPicPr>
          <p:cNvPr id="4" name="Picture 3">
            <a:extLst>
              <a:ext uri="{FF2B5EF4-FFF2-40B4-BE49-F238E27FC236}">
                <a16:creationId xmlns:a16="http://schemas.microsoft.com/office/drawing/2014/main" id="{BC270E02-CD18-4E73-B62E-1167021FF1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0343" y="3193858"/>
            <a:ext cx="1891657" cy="1810419"/>
          </a:xfrm>
          <a:prstGeom prst="rect">
            <a:avLst/>
          </a:prstGeom>
        </p:spPr>
      </p:pic>
    </p:spTree>
    <p:extLst>
      <p:ext uri="{BB962C8B-B14F-4D97-AF65-F5344CB8AC3E}">
        <p14:creationId xmlns:p14="http://schemas.microsoft.com/office/powerpoint/2010/main" val="39198610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64510" y="365448"/>
            <a:ext cx="9987370" cy="1325563"/>
          </a:xfrm>
        </p:spPr>
        <p:txBody>
          <a:bodyPr/>
          <a:lstStyle/>
          <a:p>
            <a:r>
              <a:rPr lang="en-US" dirty="0"/>
              <a:t>Azure Information Protection</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864510" y="1461402"/>
            <a:ext cx="9724241" cy="51072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Microsoft Azure Information Protection est une solution basée sur le cloud qui aide les organisations à classer et à protéger leurs documents et courriels en appliquant des étiquettes. Les étiquettes peuvent être appliquées : </a:t>
            </a:r>
          </a:p>
          <a:p>
            <a:pPr lvl="1"/>
            <a:r>
              <a:rPr lang="fr-FR" dirty="0"/>
              <a:t>Automatiquement par les administrateurs qui définissent les règles et les conditions</a:t>
            </a:r>
          </a:p>
          <a:p>
            <a:pPr lvl="1"/>
            <a:r>
              <a:rPr lang="fr-FR" dirty="0"/>
              <a:t>Manuellement par les utilisateurs</a:t>
            </a:r>
          </a:p>
          <a:p>
            <a:pPr lvl="1"/>
            <a:r>
              <a:rPr lang="fr-FR" dirty="0"/>
              <a:t>Une combinaison des deux, où les utilisateurs sont donnés des recommandations</a:t>
            </a:r>
          </a:p>
          <a:p>
            <a:r>
              <a:rPr lang="fr-FR" dirty="0"/>
              <a:t>Scénario d'utilisation :</a:t>
            </a:r>
          </a:p>
          <a:p>
            <a:pPr lvl="1"/>
            <a:r>
              <a:rPr lang="fr-FR" dirty="0"/>
              <a:t>Un utilisateur enregistre un document Microsoft Word contenant un numéro de carte de crédit.</a:t>
            </a:r>
          </a:p>
          <a:p>
            <a:pPr lvl="1"/>
            <a:r>
              <a:rPr lang="fr-FR" dirty="0"/>
              <a:t>Un outil personnalisé affiche la recommandation que le fichier soit étiqueté Confidentiel-Tous les employés, qui est l'étiquette que l'administrateur a configuré. Cette étiquette classe le document et le protège.</a:t>
            </a:r>
            <a:endParaRPr lang="en-IE" dirty="0"/>
          </a:p>
        </p:txBody>
      </p:sp>
      <p:pic>
        <p:nvPicPr>
          <p:cNvPr id="5" name="Picture 4">
            <a:extLst>
              <a:ext uri="{FF2B5EF4-FFF2-40B4-BE49-F238E27FC236}">
                <a16:creationId xmlns:a16="http://schemas.microsoft.com/office/drawing/2014/main" id="{05EF7DA8-F788-4A21-AB2C-BF35D887BD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6767" y="4831106"/>
            <a:ext cx="1661446" cy="1661446"/>
          </a:xfrm>
          <a:prstGeom prst="rect">
            <a:avLst/>
          </a:prstGeom>
        </p:spPr>
      </p:pic>
    </p:spTree>
    <p:extLst>
      <p:ext uri="{BB962C8B-B14F-4D97-AF65-F5344CB8AC3E}">
        <p14:creationId xmlns:p14="http://schemas.microsoft.com/office/powerpoint/2010/main" val="37777140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91450" y="5176725"/>
            <a:ext cx="1426152" cy="1206745"/>
          </a:xfrm>
          <a:prstGeom prst="rect">
            <a:avLst/>
          </a:prstGeom>
          <a:effectLst>
            <a:softEdge rad="317500"/>
          </a:effectLst>
        </p:spPr>
      </p:pic>
      <p:sp>
        <p:nvSpPr>
          <p:cNvPr id="2" name="Title 1">
            <a:extLst>
              <a:ext uri="{FF2B5EF4-FFF2-40B4-BE49-F238E27FC236}">
                <a16:creationId xmlns:a16="http://schemas.microsoft.com/office/drawing/2014/main" id="{B74CA81A-97F7-49FC-84F4-4CBCE995A180}"/>
              </a:ext>
            </a:extLst>
          </p:cNvPr>
          <p:cNvSpPr>
            <a:spLocks noGrp="1"/>
          </p:cNvSpPr>
          <p:nvPr>
            <p:ph type="title"/>
          </p:nvPr>
        </p:nvSpPr>
        <p:spPr>
          <a:xfrm>
            <a:off x="2527056" y="3429000"/>
            <a:ext cx="7836242" cy="814297"/>
          </a:xfrm>
        </p:spPr>
        <p:txBody>
          <a:bodyPr>
            <a:noAutofit/>
          </a:bodyPr>
          <a:lstStyle/>
          <a:p>
            <a:r>
              <a:rPr lang="en-US" sz="3400" dirty="0" err="1">
                <a:latin typeface="Segoe UI Semibold (Headings)"/>
              </a:rPr>
              <a:t>Leçon</a:t>
            </a:r>
            <a:r>
              <a:rPr lang="en-US" sz="3400" dirty="0">
                <a:latin typeface="Segoe UI Semibold (Headings)"/>
              </a:rPr>
              <a:t> 01 : </a:t>
            </a:r>
            <a:r>
              <a:rPr lang="en-US" sz="3400" dirty="0" err="1">
                <a:latin typeface="Segoe UI Semibold (Headings)"/>
              </a:rPr>
              <a:t>Objectifs</a:t>
            </a:r>
            <a:r>
              <a:rPr lang="en-US" sz="3400" dirty="0">
                <a:latin typeface="Segoe UI Semibold (Headings)"/>
              </a:rPr>
              <a:t> </a:t>
            </a:r>
            <a:r>
              <a:rPr lang="en-US" sz="3400" dirty="0" err="1">
                <a:latin typeface="Segoe UI Semibold (Headings)"/>
              </a:rPr>
              <a:t>d'apprentissage</a:t>
            </a:r>
            <a:br>
              <a:rPr lang="en-US" sz="3400" dirty="0">
                <a:latin typeface="Segoe UI Semibold (Headings)"/>
              </a:rPr>
            </a:br>
            <a:endParaRPr lang="en-US" sz="3400" dirty="0"/>
          </a:p>
        </p:txBody>
      </p:sp>
    </p:spTree>
    <p:extLst>
      <p:ext uri="{BB962C8B-B14F-4D97-AF65-F5344CB8AC3E}">
        <p14:creationId xmlns:p14="http://schemas.microsoft.com/office/powerpoint/2010/main" val="201499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52912" y="365449"/>
            <a:ext cx="10198967" cy="1124366"/>
          </a:xfrm>
        </p:spPr>
        <p:txBody>
          <a:bodyPr/>
          <a:lstStyle/>
          <a:p>
            <a:r>
              <a:rPr lang="en-US" dirty="0"/>
              <a:t>Azure Advanced Threat Protection</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652912" y="1480014"/>
            <a:ext cx="11202807" cy="4526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Azure Advanced </a:t>
            </a:r>
            <a:r>
              <a:rPr lang="fr-FR" dirty="0" err="1"/>
              <a:t>Threat</a:t>
            </a:r>
            <a:r>
              <a:rPr lang="fr-FR" dirty="0"/>
              <a:t> Protection (Azure ATP) est une solution de sécurité basée sur le cloud qui identifie, détecte et vous aide à enquêter sur les menaces avancées, les identités compromises et les actions malveillantes dirigées contre votre organisation.</a:t>
            </a:r>
          </a:p>
          <a:p>
            <a:r>
              <a:rPr lang="fr-FR" dirty="0"/>
              <a:t>Azure ATP se compose des composants suivants :</a:t>
            </a:r>
          </a:p>
          <a:p>
            <a:pPr lvl="1"/>
            <a:r>
              <a:rPr lang="fr-FR" dirty="0"/>
              <a:t>Portail Azure ATP. Azure ATP a son propre portail à travers lequel vous surveillez et répondez aux activités suspectes Capteur Azure ATP : les capteurs Azure ATP sont installés directement sur vos contrôleurs de domaine.</a:t>
            </a:r>
          </a:p>
          <a:p>
            <a:pPr lvl="1"/>
            <a:r>
              <a:rPr lang="fr-FR" dirty="0"/>
              <a:t>Service cloud Azure ATP. Le service cloud Azure ATP fonctionne sur l'infrastructure Azure.</a:t>
            </a:r>
            <a:endParaRPr lang="en-IE" dirty="0"/>
          </a:p>
        </p:txBody>
      </p:sp>
    </p:spTree>
    <p:extLst>
      <p:ext uri="{BB962C8B-B14F-4D97-AF65-F5344CB8AC3E}">
        <p14:creationId xmlns:p14="http://schemas.microsoft.com/office/powerpoint/2010/main" val="370085410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
        <p:nvSpPr>
          <p:cNvPr id="2" name="Title 1">
            <a:extLst>
              <a:ext uri="{FF2B5EF4-FFF2-40B4-BE49-F238E27FC236}">
                <a16:creationId xmlns:a16="http://schemas.microsoft.com/office/drawing/2014/main" id="{7AD0E61C-6785-42BA-A063-924A3FE039B8}"/>
              </a:ext>
            </a:extLst>
          </p:cNvPr>
          <p:cNvSpPr>
            <a:spLocks noGrp="1"/>
          </p:cNvSpPr>
          <p:nvPr>
            <p:ph type="title"/>
          </p:nvPr>
        </p:nvSpPr>
        <p:spPr>
          <a:xfrm>
            <a:off x="1950308" y="2766218"/>
            <a:ext cx="9368481" cy="1325563"/>
          </a:xfrm>
        </p:spPr>
        <p:txBody>
          <a:bodyPr>
            <a:normAutofit/>
          </a:bodyPr>
          <a:lstStyle/>
          <a:p>
            <a:r>
              <a:rPr lang="fr-FR" sz="3400" dirty="0">
                <a:latin typeface="Segoe UI Semibold (Headings)"/>
              </a:rPr>
              <a:t>Leçon 05 : Méthodologies de gouvernance Azure</a:t>
            </a:r>
            <a:endParaRPr lang="en-US" sz="3400" dirty="0"/>
          </a:p>
        </p:txBody>
      </p:sp>
    </p:spTree>
    <p:extLst>
      <p:ext uri="{BB962C8B-B14F-4D97-AF65-F5344CB8AC3E}">
        <p14:creationId xmlns:p14="http://schemas.microsoft.com/office/powerpoint/2010/main" val="310075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13231" y="365125"/>
            <a:ext cx="10362699" cy="1325563"/>
          </a:xfrm>
        </p:spPr>
        <p:txBody>
          <a:bodyPr/>
          <a:lstStyle/>
          <a:p>
            <a:r>
              <a:rPr lang="en-US" dirty="0"/>
              <a:t>Azure Policy</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13231" y="1464382"/>
            <a:ext cx="9649969" cy="4497505"/>
          </a:xfrm>
        </p:spPr>
        <p:txBody>
          <a:bodyPr>
            <a:normAutofit lnSpcReduction="10000"/>
          </a:bodyPr>
          <a:lstStyle/>
          <a:p>
            <a:r>
              <a:rPr lang="fr-FR" dirty="0"/>
              <a:t>Azure Policy est un service dans Azure que vous utilisez pour créer, assigner et gérer des stratégies. Ces politiques appliquent des règles et des effets différents sur vos ressources, de sorte que ces ressources restent conformes à vos normes d'entreprise et à vos accords de niveau de service(SLA).</a:t>
            </a:r>
          </a:p>
          <a:p>
            <a:r>
              <a:rPr lang="fr-FR" dirty="0"/>
              <a:t>Azure Policy fournit ce qui suit:</a:t>
            </a:r>
          </a:p>
          <a:p>
            <a:pPr lvl="1"/>
            <a:r>
              <a:rPr lang="fr-FR" dirty="0"/>
              <a:t>Azure Policy utilise des politiques et des initiatives pour exécuter des évaluations de vos ressources et des scans pour ceux qui ne sont pas conformes aux politiques que vous avez créées.</a:t>
            </a:r>
          </a:p>
          <a:p>
            <a:pPr lvl="1"/>
            <a:r>
              <a:rPr lang="fr-FR" dirty="0"/>
              <a:t>Azure Policy est livré avec un certain nombre de définitions intégrées de politique et d’</a:t>
            </a:r>
            <a:r>
              <a:rPr lang="fr-FR" dirty="0" err="1"/>
              <a:t>inititives</a:t>
            </a:r>
            <a:r>
              <a:rPr lang="fr-FR" dirty="0"/>
              <a:t> que vous pouvez utiliser, dans des catégories telles que stockage, réseau, calcul, centre de sécurité et de surveillance.</a:t>
            </a:r>
            <a:endParaRPr lang="en-IE" dirty="0"/>
          </a:p>
        </p:txBody>
      </p:sp>
      <p:pic>
        <p:nvPicPr>
          <p:cNvPr id="5" name="Picture 4">
            <a:extLst>
              <a:ext uri="{FF2B5EF4-FFF2-40B4-BE49-F238E27FC236}">
                <a16:creationId xmlns:a16="http://schemas.microsoft.com/office/drawing/2014/main" id="{3B0FAA5F-897A-42E9-86D0-4B694EECB5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521" y="4552719"/>
            <a:ext cx="1830818" cy="1681798"/>
          </a:xfrm>
          <a:prstGeom prst="rect">
            <a:avLst/>
          </a:prstGeom>
        </p:spPr>
      </p:pic>
    </p:spTree>
    <p:extLst>
      <p:ext uri="{BB962C8B-B14F-4D97-AF65-F5344CB8AC3E}">
        <p14:creationId xmlns:p14="http://schemas.microsoft.com/office/powerpoint/2010/main" val="36653867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41247" y="365125"/>
            <a:ext cx="10234683" cy="1325563"/>
          </a:xfrm>
        </p:spPr>
        <p:txBody>
          <a:bodyPr/>
          <a:lstStyle/>
          <a:p>
            <a:r>
              <a:rPr lang="en-US" dirty="0"/>
              <a:t>Policies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841247" y="1690688"/>
            <a:ext cx="10234683" cy="2625280"/>
          </a:xfrm>
        </p:spPr>
        <p:txBody>
          <a:bodyPr>
            <a:normAutofit/>
          </a:bodyPr>
          <a:lstStyle/>
          <a:p>
            <a:pPr marL="0" indent="0">
              <a:buNone/>
            </a:pPr>
            <a:r>
              <a:rPr lang="fr-FR" dirty="0"/>
              <a:t>L'application d'une stratégie à vos ressources consiste en les étapes suivantes :</a:t>
            </a:r>
          </a:p>
          <a:p>
            <a:pPr marL="514350" indent="-514350">
              <a:buFont typeface="+mj-lt"/>
              <a:buAutoNum type="arabicPeriod"/>
            </a:pPr>
            <a:r>
              <a:rPr lang="fr-FR" dirty="0"/>
              <a:t>Créez une définition de stratégie.</a:t>
            </a:r>
          </a:p>
          <a:p>
            <a:pPr marL="514350" indent="-514350">
              <a:buFont typeface="+mj-lt"/>
              <a:buAutoNum type="arabicPeriod"/>
            </a:pPr>
            <a:r>
              <a:rPr lang="fr-FR" dirty="0"/>
              <a:t>Attribuer une définition à un champ de ressources.</a:t>
            </a:r>
          </a:p>
          <a:p>
            <a:pPr marL="514350" indent="-514350">
              <a:buFont typeface="+mj-lt"/>
              <a:buAutoNum type="arabicPeriod"/>
            </a:pPr>
            <a:r>
              <a:rPr lang="fr-FR" dirty="0"/>
              <a:t>Voir les résultats de l'évaluation des politiques.</a:t>
            </a:r>
            <a:endParaRPr lang="en-IE" dirty="0"/>
          </a:p>
        </p:txBody>
      </p:sp>
    </p:spTree>
    <p:extLst>
      <p:ext uri="{BB962C8B-B14F-4D97-AF65-F5344CB8AC3E}">
        <p14:creationId xmlns:p14="http://schemas.microsoft.com/office/powerpoint/2010/main" val="31916878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68095" y="365125"/>
            <a:ext cx="10307835" cy="1325563"/>
          </a:xfrm>
        </p:spPr>
        <p:txBody>
          <a:bodyPr/>
          <a:lstStyle/>
          <a:p>
            <a:r>
              <a:rPr lang="en-US" dirty="0"/>
              <a:t>Initiatives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68095" y="1628974"/>
            <a:ext cx="10100070" cy="4497506"/>
          </a:xfrm>
        </p:spPr>
        <p:txBody>
          <a:bodyPr>
            <a:normAutofit/>
          </a:bodyPr>
          <a:lstStyle/>
          <a:p>
            <a:r>
              <a:rPr lang="fr-FR" dirty="0"/>
              <a:t>Les initiatives s'accompagnent de politiques en matière de politique Azure et sont composées de : </a:t>
            </a:r>
          </a:p>
          <a:p>
            <a:pPr lvl="1"/>
            <a:r>
              <a:rPr lang="fr-FR" dirty="0"/>
              <a:t>Définition de l'initiative. Un ensemble de définitions de stratégie pour aider à suivre votre état de conformité pour un objectif plus large, qui simplifient le processus de gestion et d'attribution des définitions de stratégie en regroupant un ensemble de stratégies en un seul élément. </a:t>
            </a:r>
          </a:p>
          <a:p>
            <a:pPr lvl="1"/>
            <a:r>
              <a:rPr lang="fr-FR" dirty="0"/>
              <a:t>Exemple: Vous pouvez créer une initiative nommée Enable Monitoring in Azure Security Center, dans le but de surveiller toutes les recommandations de sécurité disponibles dans votre centre de sécurité Azure.</a:t>
            </a:r>
          </a:p>
          <a:p>
            <a:pPr lvl="1"/>
            <a:r>
              <a:rPr lang="fr-FR" dirty="0"/>
              <a:t>Assignement d'initiative. Définitions d'initiative assignées à une portée spécifique.</a:t>
            </a:r>
            <a:endParaRPr lang="en-IE" dirty="0"/>
          </a:p>
        </p:txBody>
      </p:sp>
    </p:spTree>
    <p:extLst>
      <p:ext uri="{BB962C8B-B14F-4D97-AF65-F5344CB8AC3E}">
        <p14:creationId xmlns:p14="http://schemas.microsoft.com/office/powerpoint/2010/main" val="14598629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96111" y="365125"/>
            <a:ext cx="10179819" cy="1325563"/>
          </a:xfrm>
        </p:spPr>
        <p:txBody>
          <a:bodyPr/>
          <a:lstStyle/>
          <a:p>
            <a:r>
              <a:rPr lang="en-US" dirty="0"/>
              <a:t>Role-based access control</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896111" y="1628974"/>
            <a:ext cx="10399778" cy="4643810"/>
          </a:xfrm>
        </p:spPr>
        <p:txBody>
          <a:bodyPr>
            <a:normAutofit lnSpcReduction="10000"/>
          </a:bodyPr>
          <a:lstStyle/>
          <a:p>
            <a:r>
              <a:rPr lang="fr-FR" dirty="0"/>
              <a:t>Le contrôle d'accès basé sur les rôles (RBAC) fournit une gestion fine de l'accès pour les ressources Azure :</a:t>
            </a:r>
          </a:p>
          <a:p>
            <a:pPr lvl="1"/>
            <a:r>
              <a:rPr lang="fr-FR" dirty="0"/>
              <a:t>Accorder aux utilisateurs uniquement les droits dont ils ont besoin pour effectuer leur travail</a:t>
            </a:r>
          </a:p>
          <a:p>
            <a:pPr lvl="1"/>
            <a:r>
              <a:rPr lang="fr-FR" dirty="0"/>
              <a:t>Fourni sans frais supplémentaires pour tous les abonnés Azure</a:t>
            </a:r>
          </a:p>
          <a:p>
            <a:r>
              <a:rPr lang="fr-FR" dirty="0"/>
              <a:t>Voici des exemples de cas où vous pouvez utiliser RBAC lorsque vous le souhaitez :</a:t>
            </a:r>
          </a:p>
          <a:p>
            <a:pPr lvl="1"/>
            <a:r>
              <a:rPr lang="fr-FR" dirty="0"/>
              <a:t>Permettre à un utilisateur de gérer les machines virtuelles dans un abonnement, et un autre utilisateur à gérer des réseaux virtuels.</a:t>
            </a:r>
          </a:p>
          <a:p>
            <a:pPr lvl="1"/>
            <a:r>
              <a:rPr lang="fr-FR" dirty="0"/>
              <a:t>Autoriser un groupe d'administrateurs de bases de données (DBA) à gérer les bases de données Microsoft SQL Server dans un abonnement.</a:t>
            </a:r>
          </a:p>
          <a:p>
            <a:pPr lvl="1"/>
            <a:r>
              <a:rPr lang="fr-FR" dirty="0"/>
              <a:t>Permettre à un utilisateur de gérer toutes les ressources d'un groupe de ressources, tels que les machines à sous, les sites Web et les sous-réseaux.</a:t>
            </a:r>
            <a:endParaRPr lang="en-IE" dirty="0"/>
          </a:p>
        </p:txBody>
      </p:sp>
    </p:spTree>
    <p:extLst>
      <p:ext uri="{BB962C8B-B14F-4D97-AF65-F5344CB8AC3E}">
        <p14:creationId xmlns:p14="http://schemas.microsoft.com/office/powerpoint/2010/main" val="104062284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22EDA-1C3B-4BDA-9D49-239EEFCFE567}"/>
              </a:ext>
            </a:extLst>
          </p:cNvPr>
          <p:cNvSpPr>
            <a:spLocks noGrp="1"/>
          </p:cNvSpPr>
          <p:nvPr>
            <p:ph type="title"/>
          </p:nvPr>
        </p:nvSpPr>
        <p:spPr/>
        <p:txBody>
          <a:bodyPr/>
          <a:lstStyle/>
          <a:p>
            <a:r>
              <a:rPr lang="fr-FR" dirty="0"/>
              <a:t>TP7</a:t>
            </a:r>
          </a:p>
        </p:txBody>
      </p:sp>
      <p:sp>
        <p:nvSpPr>
          <p:cNvPr id="3" name="Espace réservé du texte 2">
            <a:extLst>
              <a:ext uri="{FF2B5EF4-FFF2-40B4-BE49-F238E27FC236}">
                <a16:creationId xmlns:a16="http://schemas.microsoft.com/office/drawing/2014/main" id="{796C759B-93DD-4F0E-800C-597C3ADB079C}"/>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6236531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41247" y="365125"/>
            <a:ext cx="10234683" cy="1325563"/>
          </a:xfrm>
        </p:spPr>
        <p:txBody>
          <a:bodyPr/>
          <a:lstStyle/>
          <a:p>
            <a:r>
              <a:rPr lang="en-US" dirty="0"/>
              <a:t>Locks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987552" y="1499616"/>
            <a:ext cx="10363201" cy="4809744"/>
          </a:xfrm>
        </p:spPr>
        <p:txBody>
          <a:bodyPr>
            <a:normAutofit fontScale="92500"/>
          </a:bodyPr>
          <a:lstStyle/>
          <a:p>
            <a:pPr marL="0" indent="0">
              <a:buNone/>
            </a:pPr>
            <a:r>
              <a:rPr lang="fr-FR" dirty="0"/>
              <a:t>Les verrous vous aident à prévenir la suppression accidentelle ou la modification de vos ressources Azure. Vous gérez ces verrous à partir du portail Azure.</a:t>
            </a:r>
          </a:p>
          <a:p>
            <a:pPr marL="0" indent="0">
              <a:buNone/>
            </a:pPr>
            <a:r>
              <a:rPr lang="fr-FR" dirty="0"/>
              <a:t>Vous devrez peut-être verrouiller un abonnement, un groupe de ressources ou une ressource pour empêcher d'autres utilisateurs de votre organisation de supprimer ou de modifier accidentellement des ressources critiques. Vous pouvez définir le niveau de verrouillage pour :</a:t>
            </a:r>
          </a:p>
          <a:p>
            <a:r>
              <a:rPr lang="fr-FR" dirty="0" err="1"/>
              <a:t>CanNotDelete</a:t>
            </a:r>
            <a:r>
              <a:rPr lang="fr-FR" dirty="0"/>
              <a:t>. Les utilisateurs autorisés peuvent toujours lire et modifier une ressource, mais ils ne peuvent pas supprimer la ressource.</a:t>
            </a:r>
          </a:p>
          <a:p>
            <a:r>
              <a:rPr lang="fr-FR" dirty="0" err="1"/>
              <a:t>ReadOnly</a:t>
            </a:r>
            <a:r>
              <a:rPr lang="fr-FR" dirty="0"/>
              <a:t>. Les utilisateurs autorisés peuvent lire une ressource, mais ils ne peuvent pas supprimer ou mettre à jour la ressource.</a:t>
            </a:r>
            <a:endParaRPr lang="en-IE" dirty="0"/>
          </a:p>
        </p:txBody>
      </p:sp>
    </p:spTree>
    <p:extLst>
      <p:ext uri="{BB962C8B-B14F-4D97-AF65-F5344CB8AC3E}">
        <p14:creationId xmlns:p14="http://schemas.microsoft.com/office/powerpoint/2010/main" val="19312336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365273" y="365125"/>
            <a:ext cx="10515600" cy="1077595"/>
          </a:xfrm>
        </p:spPr>
        <p:txBody>
          <a:bodyPr/>
          <a:lstStyle/>
          <a:p>
            <a:r>
              <a:rPr lang="en-US" dirty="0"/>
              <a:t>Azure Advisor security assistance</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365273" y="1296428"/>
            <a:ext cx="11349207" cy="2544052"/>
          </a:xfrm>
        </p:spPr>
        <p:txBody>
          <a:bodyPr>
            <a:normAutofit/>
          </a:bodyPr>
          <a:lstStyle/>
          <a:p>
            <a:r>
              <a:rPr lang="fr-FR" dirty="0"/>
              <a:t>Azure Advisor fournit des recommandations de sécurité en s'intégrant au Centre de sécurité Azure. </a:t>
            </a:r>
          </a:p>
          <a:p>
            <a:r>
              <a:rPr lang="fr-FR" dirty="0"/>
              <a:t>Affiche les recommandations de sécurité sur l'onglet Sécurité du tableau de bord. </a:t>
            </a:r>
          </a:p>
        </p:txBody>
      </p:sp>
      <p:pic>
        <p:nvPicPr>
          <p:cNvPr id="6" name="Picture 5" descr="Icons representing Azure Advisor and Azure Security Center are joined with a plus sign to represent the how they integrate.">
            <a:extLst>
              <a:ext uri="{FF2B5EF4-FFF2-40B4-BE49-F238E27FC236}">
                <a16:creationId xmlns:a16="http://schemas.microsoft.com/office/drawing/2014/main" id="{76041773-4456-4F9E-82B2-CA02F7FE4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24" y="3840480"/>
            <a:ext cx="7133752" cy="2756567"/>
          </a:xfrm>
          <a:prstGeom prst="rect">
            <a:avLst/>
          </a:prstGeom>
        </p:spPr>
      </p:pic>
    </p:spTree>
    <p:extLst>
      <p:ext uri="{BB962C8B-B14F-4D97-AF65-F5344CB8AC3E}">
        <p14:creationId xmlns:p14="http://schemas.microsoft.com/office/powerpoint/2010/main" val="33287507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365125"/>
            <a:ext cx="10515600" cy="1325563"/>
          </a:xfrm>
        </p:spPr>
        <p:txBody>
          <a:bodyPr/>
          <a:lstStyle/>
          <a:p>
            <a:r>
              <a:rPr lang="en-US" dirty="0"/>
              <a:t>Azure Blueprints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39148" y="1667163"/>
            <a:ext cx="9766300" cy="4351797"/>
          </a:xfrm>
        </p:spPr>
        <p:txBody>
          <a:bodyPr>
            <a:normAutofit/>
          </a:bodyPr>
          <a:lstStyle/>
          <a:p>
            <a:r>
              <a:rPr lang="fr-FR" dirty="0"/>
              <a:t>Les plans Azure permettent aux architectes de cloud de définir un ensemble reproductible de ressources Azure qui implémentent et adhèrent aux normes, aux modèles et aux exigences d'une organisation.</a:t>
            </a:r>
          </a:p>
          <a:p>
            <a:r>
              <a:rPr lang="fr-FR" dirty="0"/>
              <a:t>Scénarios d'utilisation :</a:t>
            </a:r>
          </a:p>
          <a:p>
            <a:pPr lvl="1"/>
            <a:r>
              <a:rPr lang="fr-FR" dirty="0"/>
              <a:t>Utilisez les plans et les outils d'Azure </a:t>
            </a:r>
            <a:r>
              <a:rPr lang="fr-FR" dirty="0" err="1"/>
              <a:t>Blueprints</a:t>
            </a:r>
            <a:r>
              <a:rPr lang="fr-FR" dirty="0"/>
              <a:t> pour vous aider à vérifier, à traçabilité et à respecter vos déploiements. </a:t>
            </a:r>
          </a:p>
          <a:p>
            <a:pPr lvl="1"/>
            <a:r>
              <a:rPr lang="fr-FR" dirty="0"/>
              <a:t>Utilisez avec les scénarios Azure DevOps, où les plans sont associés à des plans de construction spécifiques et des pipelines de retrait qui nécessitent un suivi plus rigoureux.</a:t>
            </a:r>
            <a:endParaRPr lang="en-IE" dirty="0"/>
          </a:p>
        </p:txBody>
      </p:sp>
      <p:pic>
        <p:nvPicPr>
          <p:cNvPr id="6" name="Picture 5">
            <a:extLst>
              <a:ext uri="{FF2B5EF4-FFF2-40B4-BE49-F238E27FC236}">
                <a16:creationId xmlns:a16="http://schemas.microsoft.com/office/drawing/2014/main" id="{954C278B-F465-42BD-AD5E-47CFB01A1E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187" y="5190837"/>
            <a:ext cx="1873488" cy="1628267"/>
          </a:xfrm>
          <a:prstGeom prst="rect">
            <a:avLst/>
          </a:prstGeom>
        </p:spPr>
      </p:pic>
    </p:spTree>
    <p:extLst>
      <p:ext uri="{BB962C8B-B14F-4D97-AF65-F5344CB8AC3E}">
        <p14:creationId xmlns:p14="http://schemas.microsoft.com/office/powerpoint/2010/main" val="14298994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45AA-B474-422B-A9AE-A454242BAC70}"/>
              </a:ext>
            </a:extLst>
          </p:cNvPr>
          <p:cNvSpPr>
            <a:spLocks noGrp="1"/>
          </p:cNvSpPr>
          <p:nvPr>
            <p:ph type="title"/>
          </p:nvPr>
        </p:nvSpPr>
        <p:spPr/>
        <p:txBody>
          <a:bodyPr/>
          <a:lstStyle/>
          <a:p>
            <a:r>
              <a:rPr lang="en-US" dirty="0"/>
              <a:t>Module 3 - </a:t>
            </a:r>
            <a:r>
              <a:rPr lang="en-US" dirty="0" err="1"/>
              <a:t>Objectifs</a:t>
            </a:r>
            <a:r>
              <a:rPr lang="en-US" dirty="0"/>
              <a:t> </a:t>
            </a:r>
            <a:r>
              <a:rPr lang="en-US" dirty="0" err="1"/>
              <a:t>d'apprentissage</a:t>
            </a:r>
            <a:endParaRPr lang="en-US" dirty="0"/>
          </a:p>
        </p:txBody>
      </p:sp>
      <p:sp>
        <p:nvSpPr>
          <p:cNvPr id="3" name="Text Placeholder 2">
            <a:extLst>
              <a:ext uri="{FF2B5EF4-FFF2-40B4-BE49-F238E27FC236}">
                <a16:creationId xmlns:a16="http://schemas.microsoft.com/office/drawing/2014/main" id="{D3A84E69-1CE2-444D-AFCE-E8D719FDB945}"/>
              </a:ext>
            </a:extLst>
          </p:cNvPr>
          <p:cNvSpPr>
            <a:spLocks noGrp="1"/>
          </p:cNvSpPr>
          <p:nvPr>
            <p:ph type="body" sz="quarter" idx="10"/>
          </p:nvPr>
        </p:nvSpPr>
        <p:spPr>
          <a:xfrm>
            <a:off x="838200" y="1690688"/>
            <a:ext cx="11018520" cy="4243184"/>
          </a:xfrm>
        </p:spPr>
        <p:txBody>
          <a:bodyPr>
            <a:normAutofit/>
          </a:bodyPr>
          <a:lstStyle/>
          <a:p>
            <a:r>
              <a:rPr lang="fr-FR" dirty="0"/>
              <a:t>Comprendre et décrire comment sécuriser la connectivité réseau dans Microsoft Azure.</a:t>
            </a:r>
          </a:p>
          <a:p>
            <a:r>
              <a:rPr lang="fr-FR" dirty="0"/>
              <a:t>Comprendre et décrire les services d'identité Azure de base.</a:t>
            </a:r>
          </a:p>
          <a:p>
            <a:r>
              <a:rPr lang="fr-FR" dirty="0"/>
              <a:t>Comprendre et décrire les outils et les fonctionnalités de sécurité.</a:t>
            </a:r>
          </a:p>
          <a:p>
            <a:r>
              <a:rPr lang="fr-FR" dirty="0"/>
              <a:t>Comprendre et décrire les méthodologies de gouvernance Azure.</a:t>
            </a:r>
          </a:p>
          <a:p>
            <a:r>
              <a:rPr lang="fr-FR" dirty="0"/>
              <a:t>Comprendre et décrire la surveillance et les rapports dans Azure.</a:t>
            </a:r>
          </a:p>
          <a:p>
            <a:r>
              <a:rPr lang="fr-FR" dirty="0"/>
              <a:t>Comprendre et décrire les normes de confidentialité, de conformité et de protection des données dans Azure.</a:t>
            </a:r>
            <a:endParaRPr lang="en-US" dirty="0"/>
          </a:p>
        </p:txBody>
      </p:sp>
    </p:spTree>
    <p:extLst>
      <p:ext uri="{BB962C8B-B14F-4D97-AF65-F5344CB8AC3E}">
        <p14:creationId xmlns:p14="http://schemas.microsoft.com/office/powerpoint/2010/main" val="2376996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
        <p:nvSpPr>
          <p:cNvPr id="2" name="Title 1">
            <a:extLst>
              <a:ext uri="{FF2B5EF4-FFF2-40B4-BE49-F238E27FC236}">
                <a16:creationId xmlns:a16="http://schemas.microsoft.com/office/drawing/2014/main" id="{B90970F9-9214-49AF-A6CB-BF966B641D9D}"/>
              </a:ext>
            </a:extLst>
          </p:cNvPr>
          <p:cNvSpPr>
            <a:spLocks noGrp="1"/>
          </p:cNvSpPr>
          <p:nvPr>
            <p:ph type="title"/>
          </p:nvPr>
        </p:nvSpPr>
        <p:spPr>
          <a:xfrm>
            <a:off x="1777313" y="3133039"/>
            <a:ext cx="9408458" cy="969405"/>
          </a:xfrm>
        </p:spPr>
        <p:txBody>
          <a:bodyPr>
            <a:noAutofit/>
          </a:bodyPr>
          <a:lstStyle/>
          <a:p>
            <a:r>
              <a:rPr lang="fr-FR" sz="3400" dirty="0">
                <a:latin typeface="Segoe UI Semibold (Headings)"/>
              </a:rPr>
              <a:t>Leçon 06: Suivi et </a:t>
            </a:r>
            <a:r>
              <a:rPr lang="fr-FR" sz="3400" dirty="0" err="1">
                <a:latin typeface="Segoe UI Semibold (Headings)"/>
              </a:rPr>
              <a:t>reporting</a:t>
            </a:r>
            <a:r>
              <a:rPr lang="fr-FR" sz="3400" dirty="0">
                <a:latin typeface="Segoe UI Semibold (Headings)"/>
              </a:rPr>
              <a:t> sur Azure</a:t>
            </a:r>
            <a:br>
              <a:rPr lang="en-US" sz="3400" dirty="0">
                <a:latin typeface="Segoe UI Semibold (Headings)"/>
              </a:rPr>
            </a:br>
            <a:endParaRPr lang="en-US" sz="3400" dirty="0"/>
          </a:p>
        </p:txBody>
      </p:sp>
    </p:spTree>
    <p:extLst>
      <p:ext uri="{BB962C8B-B14F-4D97-AF65-F5344CB8AC3E}">
        <p14:creationId xmlns:p14="http://schemas.microsoft.com/office/powerpoint/2010/main" val="317668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365125"/>
            <a:ext cx="10515600" cy="885517"/>
          </a:xfrm>
        </p:spPr>
        <p:txBody>
          <a:bodyPr/>
          <a:lstStyle/>
          <a:p>
            <a:r>
              <a:rPr lang="en-US" dirty="0"/>
              <a:t>Azure Monitor</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832092" y="1269728"/>
            <a:ext cx="9766300" cy="5039632"/>
          </a:xfrm>
        </p:spPr>
        <p:txBody>
          <a:bodyPr>
            <a:normAutofit lnSpcReduction="10000"/>
          </a:bodyPr>
          <a:lstStyle/>
          <a:p>
            <a:r>
              <a:rPr lang="fr-FR" dirty="0"/>
              <a:t>Azure Monitor maximise la disponibilité et les performances des applications en fournissant une solution complète pour la collecte, l'analyse et l'action sur la télémétrie à partir d'environnements cloud et sur site.</a:t>
            </a:r>
          </a:p>
          <a:p>
            <a:r>
              <a:rPr lang="fr-FR" dirty="0"/>
              <a:t>Dès que vous créez un abonnement Azure et que vous commencez à ajouter des ressources, Azure Monitor commence à collecter des données :</a:t>
            </a:r>
          </a:p>
          <a:p>
            <a:pPr lvl="1"/>
            <a:r>
              <a:rPr lang="fr-FR" dirty="0"/>
              <a:t>Journaux d'activité. lorsque les ressources sont créées ou modifiées.</a:t>
            </a:r>
          </a:p>
          <a:p>
            <a:pPr lvl="1"/>
            <a:r>
              <a:rPr lang="fr-FR" dirty="0"/>
              <a:t>Les mesures. Montrez comment la ressource fonctionne et les ressources qu'elle consomme.</a:t>
            </a:r>
          </a:p>
          <a:p>
            <a:r>
              <a:rPr lang="fr-FR" dirty="0"/>
              <a:t>Vous pouvez étendre les données que vous collectez en activant diagnostics sous les paramètres de ressources, et en ajoutant un agent pour calculer les ressources.</a:t>
            </a:r>
            <a:endParaRPr lang="en-IE" dirty="0"/>
          </a:p>
        </p:txBody>
      </p:sp>
      <p:pic>
        <p:nvPicPr>
          <p:cNvPr id="8" name="Picture 7">
            <a:extLst>
              <a:ext uri="{FF2B5EF4-FFF2-40B4-BE49-F238E27FC236}">
                <a16:creationId xmlns:a16="http://schemas.microsoft.com/office/drawing/2014/main" id="{1A11C77C-D05B-4F5E-B7B4-B630AEF0CB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131" y="4673600"/>
            <a:ext cx="1635760" cy="1635760"/>
          </a:xfrm>
          <a:prstGeom prst="rect">
            <a:avLst/>
          </a:prstGeom>
        </p:spPr>
      </p:pic>
    </p:spTree>
    <p:extLst>
      <p:ext uri="{BB962C8B-B14F-4D97-AF65-F5344CB8AC3E}">
        <p14:creationId xmlns:p14="http://schemas.microsoft.com/office/powerpoint/2010/main" val="240303515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365125"/>
            <a:ext cx="10515600" cy="1325563"/>
          </a:xfrm>
        </p:spPr>
        <p:txBody>
          <a:bodyPr/>
          <a:lstStyle/>
          <a:p>
            <a:r>
              <a:rPr lang="en-US" dirty="0"/>
              <a:t>Azure Service health</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95420" y="1536192"/>
            <a:ext cx="9766300" cy="4773168"/>
          </a:xfrm>
        </p:spPr>
        <p:txBody>
          <a:bodyPr>
            <a:normAutofit/>
          </a:bodyPr>
          <a:lstStyle/>
          <a:p>
            <a:r>
              <a:rPr lang="fr-FR" dirty="0"/>
              <a:t>Azure Service </a:t>
            </a:r>
            <a:r>
              <a:rPr lang="fr-FR" dirty="0" err="1"/>
              <a:t>Health</a:t>
            </a:r>
            <a:r>
              <a:rPr lang="fr-FR" dirty="0"/>
              <a:t> est une suite d'expériences qui fournissent des conseils et un soutien personnalisés lorsque des problèmes avec les services Azure surviennent. Il peut vous avertir, vous aider à comprendre l'impact des problèmes, et vous tenir au courant que le problème est résolu.</a:t>
            </a:r>
          </a:p>
          <a:p>
            <a:r>
              <a:rPr lang="fr-FR" dirty="0"/>
              <a:t>Azure Service </a:t>
            </a:r>
            <a:r>
              <a:rPr lang="fr-FR" dirty="0" err="1"/>
              <a:t>Health</a:t>
            </a:r>
            <a:r>
              <a:rPr lang="fr-FR" dirty="0"/>
              <a:t> est composé de :</a:t>
            </a:r>
          </a:p>
          <a:p>
            <a:pPr lvl="1"/>
            <a:r>
              <a:rPr lang="fr-FR" dirty="0"/>
              <a:t>Statut Azure. Fournit une vue globale de l'état de santé des services Azure. </a:t>
            </a:r>
          </a:p>
          <a:p>
            <a:pPr lvl="1"/>
            <a:r>
              <a:rPr lang="fr-FR" dirty="0"/>
              <a:t>Service </a:t>
            </a:r>
            <a:r>
              <a:rPr lang="fr-FR" dirty="0" err="1"/>
              <a:t>Health</a:t>
            </a:r>
            <a:r>
              <a:rPr lang="fr-FR" dirty="0"/>
              <a:t>. Un tableau de bord personnalisable qui suit l'état des services Azure dans les régions où vous les utilisez. </a:t>
            </a:r>
          </a:p>
          <a:p>
            <a:pPr lvl="1"/>
            <a:r>
              <a:rPr lang="fr-FR" dirty="0"/>
              <a:t>Azure Resource </a:t>
            </a:r>
            <a:r>
              <a:rPr lang="fr-FR" dirty="0" err="1"/>
              <a:t>Health</a:t>
            </a:r>
            <a:r>
              <a:rPr lang="fr-FR" dirty="0"/>
              <a:t> : diagnostiquez et obtenez du support lorsqu'un problème de service Azure affecte vos ressources.</a:t>
            </a:r>
            <a:endParaRPr lang="en-IE" dirty="0"/>
          </a:p>
        </p:txBody>
      </p:sp>
      <p:pic>
        <p:nvPicPr>
          <p:cNvPr id="9" name="Picture 8">
            <a:extLst>
              <a:ext uri="{FF2B5EF4-FFF2-40B4-BE49-F238E27FC236}">
                <a16:creationId xmlns:a16="http://schemas.microsoft.com/office/drawing/2014/main" id="{741460EF-BBDE-425F-8B73-7E65C38022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576" y="4847920"/>
            <a:ext cx="1832355" cy="1644955"/>
          </a:xfrm>
          <a:prstGeom prst="rect">
            <a:avLst/>
          </a:prstGeom>
        </p:spPr>
      </p:pic>
    </p:spTree>
    <p:extLst>
      <p:ext uri="{BB962C8B-B14F-4D97-AF65-F5344CB8AC3E}">
        <p14:creationId xmlns:p14="http://schemas.microsoft.com/office/powerpoint/2010/main" val="357691604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0" y="365126"/>
            <a:ext cx="10515600" cy="1071508"/>
          </a:xfrm>
        </p:spPr>
        <p:txBody>
          <a:bodyPr/>
          <a:lstStyle/>
          <a:p>
            <a:r>
              <a:rPr lang="fr-FR" dirty="0"/>
              <a:t>Suivi des applications et services</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60330" y="1436634"/>
            <a:ext cx="10830559" cy="4506966"/>
          </a:xfrm>
        </p:spPr>
        <p:txBody>
          <a:bodyPr>
            <a:normAutofit fontScale="92500" lnSpcReduction="10000"/>
          </a:bodyPr>
          <a:lstStyle/>
          <a:p>
            <a:r>
              <a:rPr lang="fr-FR" dirty="0"/>
              <a:t>La surveillance des données n'est utile que si elle peut améliorer votre visibilité sur les opérations de votre environnement informatique. Azure Monitor s'intègre à d'autres services Azure pour fournir des capacités de surveillance robustes.</a:t>
            </a:r>
          </a:p>
          <a:p>
            <a:r>
              <a:rPr lang="fr-FR" dirty="0"/>
              <a:t>Vous pouvez classer la surveillance en quatre catégories :</a:t>
            </a:r>
          </a:p>
          <a:p>
            <a:pPr lvl="1"/>
            <a:r>
              <a:rPr lang="fr-FR" dirty="0"/>
              <a:t>Analyser. Utilisez Azure Monitor pour les conteneurs et les machines virtuelles, et Azure Application Insights pour les applications.</a:t>
            </a:r>
          </a:p>
          <a:p>
            <a:pPr lvl="1"/>
            <a:r>
              <a:rPr lang="fr-FR" dirty="0"/>
              <a:t>Répondre. Répondre de manière proactive aux conditions critiques identifiées dans les données qu'il recueille à l'aide d'alertes Azure ou à mise à l’</a:t>
            </a:r>
            <a:r>
              <a:rPr lang="fr-FR" dirty="0" err="1"/>
              <a:t>echelle</a:t>
            </a:r>
            <a:r>
              <a:rPr lang="fr-FR" dirty="0"/>
              <a:t> automatique à l'aide des mesures Azure Monitor.</a:t>
            </a:r>
          </a:p>
          <a:p>
            <a:pPr lvl="1"/>
            <a:r>
              <a:rPr lang="fr-FR" dirty="0"/>
              <a:t>Visualisez : Visualisez des éléments tels que des graphiques et des tableaux, ou Power BI.</a:t>
            </a:r>
          </a:p>
          <a:p>
            <a:pPr lvl="1"/>
            <a:r>
              <a:rPr lang="fr-FR" dirty="0"/>
              <a:t>Intégrer : Intégrer Azure Monitor à d'autres systèmes et créer des solutions personnalisées.</a:t>
            </a:r>
            <a:endParaRPr lang="en-IE" dirty="0"/>
          </a:p>
        </p:txBody>
      </p:sp>
    </p:spTree>
    <p:extLst>
      <p:ext uri="{BB962C8B-B14F-4D97-AF65-F5344CB8AC3E}">
        <p14:creationId xmlns:p14="http://schemas.microsoft.com/office/powerpoint/2010/main" val="205828697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
        <p:nvSpPr>
          <p:cNvPr id="2" name="Title 1">
            <a:extLst>
              <a:ext uri="{FF2B5EF4-FFF2-40B4-BE49-F238E27FC236}">
                <a16:creationId xmlns:a16="http://schemas.microsoft.com/office/drawing/2014/main" id="{0B855CC4-BB5B-4693-A882-387C45BC21D7}"/>
              </a:ext>
            </a:extLst>
          </p:cNvPr>
          <p:cNvSpPr>
            <a:spLocks noGrp="1"/>
          </p:cNvSpPr>
          <p:nvPr>
            <p:ph type="title"/>
          </p:nvPr>
        </p:nvSpPr>
        <p:spPr>
          <a:xfrm>
            <a:off x="1653746" y="2766218"/>
            <a:ext cx="9484360" cy="1325563"/>
          </a:xfrm>
        </p:spPr>
        <p:txBody>
          <a:bodyPr>
            <a:noAutofit/>
          </a:bodyPr>
          <a:lstStyle/>
          <a:p>
            <a:pPr algn="ctr"/>
            <a:r>
              <a:rPr lang="fr-FR" sz="3400" dirty="0">
                <a:latin typeface="Segoe UI Semibold (Headings)"/>
              </a:rPr>
              <a:t>Leçon 07 : Normes de confidentialité, de conformité et de protection des données dans Azure</a:t>
            </a:r>
            <a:endParaRPr lang="en-US" sz="3400" dirty="0"/>
          </a:p>
        </p:txBody>
      </p:sp>
    </p:spTree>
    <p:extLst>
      <p:ext uri="{BB962C8B-B14F-4D97-AF65-F5344CB8AC3E}">
        <p14:creationId xmlns:p14="http://schemas.microsoft.com/office/powerpoint/2010/main" val="2262439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fr-FR" dirty="0"/>
              <a:t>Conditions et exigences de conformité</a:t>
            </a:r>
            <a:endParaRPr lang="en-US"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722890" y="1201934"/>
            <a:ext cx="11001749" cy="1227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Microsoft fournit l'ensemble le plus complet d'offres de conformité (y compris les certifications et les attestations) de tout fournisseur de services cloud. Voici quelques offres de conformité :</a:t>
            </a:r>
            <a:endParaRPr lang="en-IE" dirty="0"/>
          </a:p>
        </p:txBody>
      </p:sp>
      <p:graphicFrame>
        <p:nvGraphicFramePr>
          <p:cNvPr id="4" name="Table 3">
            <a:extLst>
              <a:ext uri="{FF2B5EF4-FFF2-40B4-BE49-F238E27FC236}">
                <a16:creationId xmlns:a16="http://schemas.microsoft.com/office/drawing/2014/main" id="{105AA325-60B7-4E92-87B2-C5E064B48B1B}"/>
              </a:ext>
            </a:extLst>
          </p:cNvPr>
          <p:cNvGraphicFramePr>
            <a:graphicFrameLocks noGrp="1"/>
          </p:cNvGraphicFramePr>
          <p:nvPr>
            <p:extLst>
              <p:ext uri="{D42A27DB-BD31-4B8C-83A1-F6EECF244321}">
                <p14:modId xmlns:p14="http://schemas.microsoft.com/office/powerpoint/2010/main" val="3542295336"/>
              </p:ext>
            </p:extLst>
          </p:nvPr>
        </p:nvGraphicFramePr>
        <p:xfrm>
          <a:off x="1012451" y="2676468"/>
          <a:ext cx="9611360" cy="1996940"/>
        </p:xfrm>
        <a:graphic>
          <a:graphicData uri="http://schemas.openxmlformats.org/drawingml/2006/table">
            <a:tbl>
              <a:tblPr firstRow="1" bandRow="1">
                <a:tableStyleId>{5C22544A-7EE6-4342-B048-85BDC9FD1C3A}</a:tableStyleId>
              </a:tblPr>
              <a:tblGrid>
                <a:gridCol w="4805680">
                  <a:extLst>
                    <a:ext uri="{9D8B030D-6E8A-4147-A177-3AD203B41FA5}">
                      <a16:colId xmlns:a16="http://schemas.microsoft.com/office/drawing/2014/main" val="197318970"/>
                    </a:ext>
                  </a:extLst>
                </a:gridCol>
                <a:gridCol w="4805680">
                  <a:extLst>
                    <a:ext uri="{9D8B030D-6E8A-4147-A177-3AD203B41FA5}">
                      <a16:colId xmlns:a16="http://schemas.microsoft.com/office/drawing/2014/main" val="1780205784"/>
                    </a:ext>
                  </a:extLst>
                </a:gridCol>
              </a:tblGrid>
              <a:tr h="446812">
                <a:tc>
                  <a:txBody>
                    <a:bodyPr/>
                    <a:lstStyle/>
                    <a:p>
                      <a:r>
                        <a:rPr lang="en-US" sz="2200" b="1" i="0" u="none" strike="noStrike" kern="1200" dirty="0">
                          <a:solidFill>
                            <a:schemeClr val="tx1"/>
                          </a:solidFill>
                          <a:effectLst/>
                          <a:latin typeface="+mn-lt"/>
                          <a:ea typeface="+mn-ea"/>
                          <a:cs typeface="+mn-cs"/>
                        </a:rPr>
                        <a:t>CJIS </a:t>
                      </a:r>
                      <a:r>
                        <a:rPr lang="en-US" sz="2200" b="0" i="0" u="none" strike="noStrike" kern="1200" dirty="0">
                          <a:solidFill>
                            <a:schemeClr val="tx1"/>
                          </a:solidFill>
                          <a:effectLst/>
                          <a:latin typeface="+mn-lt"/>
                          <a:ea typeface="+mn-ea"/>
                          <a:cs typeface="+mn-cs"/>
                        </a:rPr>
                        <a:t>(Criminal Justice Information Services )</a:t>
                      </a:r>
                      <a:endParaRPr lang="en-US" sz="2200" b="1" dirty="0">
                        <a:solidFill>
                          <a:schemeClr val="tx1"/>
                        </a:solidFill>
                      </a:endParaRPr>
                    </a:p>
                  </a:txBody>
                  <a:tcPr>
                    <a:solidFill>
                      <a:schemeClr val="accent5">
                        <a:lumMod val="20000"/>
                        <a:lumOff val="80000"/>
                      </a:schemeClr>
                    </a:solidFill>
                  </a:tcPr>
                </a:tc>
                <a:tc>
                  <a:txBody>
                    <a:bodyPr/>
                    <a:lstStyle/>
                    <a:p>
                      <a:r>
                        <a:rPr lang="en-US" sz="2200" b="1" i="0" u="none" strike="noStrike" kern="1200" dirty="0">
                          <a:solidFill>
                            <a:schemeClr val="tx1"/>
                          </a:solidFill>
                          <a:effectLst/>
                          <a:latin typeface="+mn-lt"/>
                          <a:ea typeface="+mn-ea"/>
                          <a:cs typeface="+mn-cs"/>
                        </a:rPr>
                        <a:t>HIPAA </a:t>
                      </a:r>
                      <a:r>
                        <a:rPr lang="en-US" sz="2200" b="0" i="0" u="none" strike="noStrike" kern="1200" dirty="0">
                          <a:solidFill>
                            <a:schemeClr val="tx1"/>
                          </a:solidFill>
                          <a:effectLst/>
                          <a:latin typeface="+mn-lt"/>
                          <a:ea typeface="+mn-ea"/>
                          <a:cs typeface="+mn-cs"/>
                        </a:rPr>
                        <a:t>(</a:t>
                      </a:r>
                      <a:r>
                        <a:rPr lang="en-IE" sz="1800" b="0" i="0" u="none" strike="noStrike" kern="1200" dirty="0">
                          <a:solidFill>
                            <a:schemeClr val="tx1"/>
                          </a:solidFill>
                          <a:effectLst/>
                          <a:latin typeface="+mn-lt"/>
                          <a:ea typeface="+mn-ea"/>
                          <a:cs typeface="+mn-cs"/>
                        </a:rPr>
                        <a:t>Health Insurance Portability and Accountability Act)</a:t>
                      </a:r>
                      <a:endParaRPr lang="en-US" sz="2200" b="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643159280"/>
                  </a:ext>
                </a:extLst>
              </a:tr>
              <a:tr h="453018">
                <a:tc>
                  <a:txBody>
                    <a:bodyPr/>
                    <a:lstStyle/>
                    <a:p>
                      <a:r>
                        <a:rPr lang="en-US" sz="2200" b="1" i="0" u="none" strike="noStrike" kern="1200" dirty="0">
                          <a:solidFill>
                            <a:schemeClr val="tx1"/>
                          </a:solidFill>
                          <a:effectLst/>
                          <a:latin typeface="+mn-lt"/>
                          <a:ea typeface="+mn-ea"/>
                          <a:cs typeface="+mn-cs"/>
                        </a:rPr>
                        <a:t>CSA STAR Certification</a:t>
                      </a:r>
                      <a:endParaRPr lang="en-US" sz="2200" b="1" dirty="0">
                        <a:solidFill>
                          <a:schemeClr val="tx1"/>
                        </a:solidFill>
                      </a:endParaRPr>
                    </a:p>
                  </a:txBody>
                  <a:tcPr>
                    <a:solidFill>
                      <a:schemeClr val="accent5">
                        <a:lumMod val="20000"/>
                        <a:lumOff val="80000"/>
                      </a:schemeClr>
                    </a:solidFill>
                  </a:tcPr>
                </a:tc>
                <a:tc>
                  <a:txBody>
                    <a:bodyPr/>
                    <a:lstStyle/>
                    <a:p>
                      <a:r>
                        <a:rPr lang="en-US" sz="2200" b="1" i="0" u="none" strike="noStrike" kern="1200" dirty="0">
                          <a:solidFill>
                            <a:schemeClr val="tx1"/>
                          </a:solidFill>
                          <a:effectLst/>
                          <a:latin typeface="+mn-lt"/>
                          <a:ea typeface="+mn-ea"/>
                          <a:cs typeface="+mn-cs"/>
                        </a:rPr>
                        <a:t>ISO/IEC 27018</a:t>
                      </a:r>
                      <a:endParaRPr lang="en-US" sz="2200" b="1"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269128114"/>
                  </a:ext>
                </a:extLst>
              </a:tr>
              <a:tr h="781922">
                <a:tc>
                  <a:txBody>
                    <a:bodyPr/>
                    <a:lstStyle/>
                    <a:p>
                      <a:r>
                        <a:rPr lang="en-IE" sz="2200" b="1" i="0" u="none" strike="noStrike" kern="1200" dirty="0">
                          <a:solidFill>
                            <a:schemeClr val="tx1"/>
                          </a:solidFill>
                          <a:effectLst/>
                          <a:latin typeface="+mn-lt"/>
                          <a:ea typeface="+mn-ea"/>
                          <a:cs typeface="+mn-cs"/>
                        </a:rPr>
                        <a:t>General Data Protection Regulation (GDPR)</a:t>
                      </a:r>
                      <a:endParaRPr lang="en-US" sz="2200" b="1" dirty="0">
                        <a:solidFill>
                          <a:schemeClr val="tx1"/>
                        </a:solidFill>
                      </a:endParaRPr>
                    </a:p>
                  </a:txBody>
                  <a:tcPr>
                    <a:solidFill>
                      <a:schemeClr val="accent5">
                        <a:lumMod val="20000"/>
                        <a:lumOff val="80000"/>
                      </a:schemeClr>
                    </a:solidFill>
                  </a:tcPr>
                </a:tc>
                <a:tc>
                  <a:txBody>
                    <a:bodyPr/>
                    <a:lstStyle/>
                    <a:p>
                      <a:r>
                        <a:rPr lang="en-IE" sz="2200" b="1" i="0" u="none" strike="noStrike" kern="1200" dirty="0">
                          <a:solidFill>
                            <a:schemeClr val="tx1"/>
                          </a:solidFill>
                          <a:effectLst/>
                          <a:latin typeface="+mn-lt"/>
                          <a:ea typeface="+mn-ea"/>
                          <a:cs typeface="+mn-cs"/>
                        </a:rPr>
                        <a:t>National Institute of Standards and Technology (NIST) </a:t>
                      </a:r>
                      <a:endParaRPr lang="en-US" sz="2200" b="1"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300742416"/>
                  </a:ext>
                </a:extLst>
              </a:tr>
            </a:tbl>
          </a:graphicData>
        </a:graphic>
      </p:graphicFrame>
      <p:sp>
        <p:nvSpPr>
          <p:cNvPr id="8" name="Text Placeholder 2">
            <a:extLst>
              <a:ext uri="{FF2B5EF4-FFF2-40B4-BE49-F238E27FC236}">
                <a16:creationId xmlns:a16="http://schemas.microsoft.com/office/drawing/2014/main" id="{89E39687-3F97-492F-9685-D755FF0CB21F}"/>
              </a:ext>
            </a:extLst>
          </p:cNvPr>
          <p:cNvSpPr txBox="1">
            <a:spLocks/>
          </p:cNvSpPr>
          <p:nvPr/>
        </p:nvSpPr>
        <p:spPr>
          <a:xfrm>
            <a:off x="560331" y="4998720"/>
            <a:ext cx="11326869" cy="14833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Vous pouvez consulter toutes les offres de conformité Microsoft à</a:t>
            </a:r>
            <a:r>
              <a:rPr lang="en-IE" dirty="0"/>
              <a:t> </a:t>
            </a:r>
            <a:r>
              <a:rPr lang="en-IE" dirty="0">
                <a:hlinkClick r:id="rId3"/>
              </a:rPr>
              <a:t>Microsoft Compliance Center - Compliance Offerings</a:t>
            </a:r>
            <a:r>
              <a:rPr lang="en-IE" dirty="0"/>
              <a:t>.</a:t>
            </a:r>
          </a:p>
        </p:txBody>
      </p:sp>
    </p:spTree>
    <p:extLst>
      <p:ext uri="{BB962C8B-B14F-4D97-AF65-F5344CB8AC3E}">
        <p14:creationId xmlns:p14="http://schemas.microsoft.com/office/powerpoint/2010/main" val="208772202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en-US" dirty="0" err="1"/>
              <a:t>Déclaration</a:t>
            </a:r>
            <a:r>
              <a:rPr lang="en-US" dirty="0"/>
              <a:t> de </a:t>
            </a:r>
            <a:r>
              <a:rPr lang="en-US" dirty="0" err="1"/>
              <a:t>confidentialité</a:t>
            </a:r>
            <a:r>
              <a:rPr lang="en-US" dirty="0"/>
              <a:t> Microsoft</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560331" y="1325352"/>
            <a:ext cx="11001749" cy="3185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Explique quelles données personnelles Microsoft traite, comment Microsoft les traite, et à quelles fins.</a:t>
            </a:r>
          </a:p>
          <a:p>
            <a:r>
              <a:rPr lang="fr-FR" dirty="0"/>
              <a:t>S'applique aux interactions que Microsoft a avec les utilisateurs et les produits Microsoft tels que les services Microsoft, les sites Web, les applications, les logiciels, les serveurs et les appareils.</a:t>
            </a:r>
          </a:p>
          <a:p>
            <a:r>
              <a:rPr lang="fr-FR" dirty="0"/>
              <a:t>Est destiné à fournir l'ouverture et l'honnêteté sur la façon dont Microsoft traite les données personnelles dans ses produits et services.</a:t>
            </a:r>
            <a:endParaRPr lang="en-IE" dirty="0"/>
          </a:p>
        </p:txBody>
      </p:sp>
      <p:sp>
        <p:nvSpPr>
          <p:cNvPr id="8" name="Text Placeholder 2">
            <a:extLst>
              <a:ext uri="{FF2B5EF4-FFF2-40B4-BE49-F238E27FC236}">
                <a16:creationId xmlns:a16="http://schemas.microsoft.com/office/drawing/2014/main" id="{89E39687-3F97-492F-9685-D755FF0CB21F}"/>
              </a:ext>
            </a:extLst>
          </p:cNvPr>
          <p:cNvSpPr txBox="1">
            <a:spLocks/>
          </p:cNvSpPr>
          <p:nvPr/>
        </p:nvSpPr>
        <p:spPr>
          <a:xfrm>
            <a:off x="1416365" y="5149854"/>
            <a:ext cx="8136197" cy="14237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Pour plus d'informations, consultez la déclaration de confidentialité à </a:t>
            </a:r>
            <a:r>
              <a:rPr lang="en-IE" dirty="0">
                <a:hlinkClick r:id="rId3"/>
              </a:rPr>
              <a:t>Microsoft Privacy Statement</a:t>
            </a:r>
            <a:r>
              <a:rPr lang="en-IE" dirty="0"/>
              <a:t>. </a:t>
            </a:r>
          </a:p>
        </p:txBody>
      </p:sp>
    </p:spTree>
    <p:extLst>
      <p:ext uri="{BB962C8B-B14F-4D97-AF65-F5344CB8AC3E}">
        <p14:creationId xmlns:p14="http://schemas.microsoft.com/office/powerpoint/2010/main" val="293415547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en-US" dirty="0"/>
              <a:t>Trust Center</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560331" y="1325352"/>
            <a:ext cx="11001749" cy="4654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Trust Center est un site Web contenant des informations et des détails sur la façon dont Microsoft implémente et prend en charge la sécurité, la confidentialité, la conformité et la transparence dans tous les produits et services cloud. </a:t>
            </a:r>
          </a:p>
          <a:p>
            <a:r>
              <a:rPr lang="fr-FR" dirty="0"/>
              <a:t>Le site du Trust Center fournit :</a:t>
            </a:r>
          </a:p>
          <a:p>
            <a:pPr lvl="1"/>
            <a:r>
              <a:rPr lang="fr-FR" dirty="0"/>
              <a:t>Informations approfondies sur la sécurité, la confidentialité, les offres de conformité, les politiques, les fonctionnalités et les pratiques sur les produits cloud Microsoft.</a:t>
            </a:r>
          </a:p>
          <a:p>
            <a:pPr lvl="1"/>
            <a:r>
              <a:rPr lang="fr-FR" dirty="0"/>
              <a:t>Ressources recommandées sous la forme d'une liste organisée des ressources les plus applicables et largement utilisées pour chaque sujet.</a:t>
            </a:r>
          </a:p>
          <a:p>
            <a:pPr lvl="1"/>
            <a:r>
              <a:rPr lang="fr-FR" dirty="0"/>
              <a:t>Informations spécifiques aux rôles organisationnels clés, y compris les gestionnaires d'entreprise, les administrateurs ou les équipes de sécurité des données, les agents d'évaluation des risques et de la protection de la vie privée, et les équipes de conformité juridique.</a:t>
            </a:r>
            <a:endParaRPr lang="en-IE" dirty="0"/>
          </a:p>
        </p:txBody>
      </p:sp>
    </p:spTree>
    <p:extLst>
      <p:ext uri="{BB962C8B-B14F-4D97-AF65-F5344CB8AC3E}">
        <p14:creationId xmlns:p14="http://schemas.microsoft.com/office/powerpoint/2010/main" val="362586232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en-US" dirty="0"/>
              <a:t>Service Trust Portal</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560331" y="1366526"/>
            <a:ext cx="10515600" cy="4467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Service Trust Portal (STP) est le site public de Microsoft pour la publication de rapports d'audit et d'autres informations liées à la conformité liées aux services cloud de Microsoft. Il accueille également le service Compliance Manager.</a:t>
            </a:r>
          </a:p>
          <a:p>
            <a:r>
              <a:rPr lang="fr-FR" dirty="0"/>
              <a:t>STP est une fonctionnalité complémentaire au Trust Center, et vous permet de :</a:t>
            </a:r>
          </a:p>
          <a:p>
            <a:pPr lvl="1"/>
            <a:r>
              <a:rPr lang="fr-FR" dirty="0"/>
              <a:t>Accédez aux rapports d'audit sur les services cloud Microsoft sur une seule page.</a:t>
            </a:r>
          </a:p>
          <a:p>
            <a:pPr lvl="1"/>
            <a:r>
              <a:rPr lang="fr-FR" dirty="0"/>
              <a:t>Guide de conformité d'accès pour vous aider à comprendre comment utiliser les fonctionnalités de service cloud Microsoft pour gérer la conformité avec les différentes réglementations.</a:t>
            </a:r>
          </a:p>
          <a:p>
            <a:pPr lvl="1"/>
            <a:r>
              <a:rPr lang="fr-FR" dirty="0"/>
              <a:t>Accédez à des documents de confiance pour vous aider à comprendre comment les services cloud Microsoft aident à protéger vos données.</a:t>
            </a:r>
            <a:endParaRPr lang="en-IE" dirty="0"/>
          </a:p>
        </p:txBody>
      </p:sp>
    </p:spTree>
    <p:extLst>
      <p:ext uri="{BB962C8B-B14F-4D97-AF65-F5344CB8AC3E}">
        <p14:creationId xmlns:p14="http://schemas.microsoft.com/office/powerpoint/2010/main" val="352482468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en-US" dirty="0"/>
              <a:t>Compliance Manager</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560331" y="1325352"/>
            <a:ext cx="11001749" cy="52482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Compliance Manager est une évaluation des risques basée sur les workflows dans le STP qui vous permet de suivre, d'attribuer et de vérifier les activités de conformité réglementaire de votre organisation </a:t>
            </a:r>
          </a:p>
          <a:p>
            <a:r>
              <a:rPr lang="fr-FR" dirty="0"/>
              <a:t>Il fournit des détails liés aux services professionnels Microsoft et aux services cloud Microsoft tels que Microsoft Office 365, Microsoft Dynamics 365 et Azure.</a:t>
            </a:r>
          </a:p>
          <a:p>
            <a:r>
              <a:rPr lang="fr-FR" dirty="0"/>
              <a:t>Compliance Manager fournit les fonctionnalités suivantes :</a:t>
            </a:r>
          </a:p>
          <a:p>
            <a:pPr lvl="1"/>
            <a:r>
              <a:rPr lang="fr-FR" dirty="0"/>
              <a:t>Vous permet d'attribuer, de suivre et d'enregistrer les activités liées à la conformité et à l'évaluation.</a:t>
            </a:r>
          </a:p>
          <a:p>
            <a:pPr lvl="1"/>
            <a:r>
              <a:rPr lang="fr-FR" dirty="0"/>
              <a:t>Fournit un score de conformité pour vous aider à suivre vos progrès et à prioriser la vérification.</a:t>
            </a:r>
          </a:p>
          <a:p>
            <a:pPr lvl="1"/>
            <a:r>
              <a:rPr lang="fr-FR" dirty="0"/>
              <a:t>Fournit un référentiel sécurisé dans lequel télécharger et gérer des preuves et d'autres artefacts liés aux activités de conformité.</a:t>
            </a:r>
            <a:endParaRPr lang="en-IE" dirty="0"/>
          </a:p>
          <a:p>
            <a:pPr marL="0" indent="0">
              <a:buNone/>
            </a:pPr>
            <a:endParaRPr lang="en-IE" dirty="0"/>
          </a:p>
        </p:txBody>
      </p:sp>
    </p:spTree>
    <p:extLst>
      <p:ext uri="{BB962C8B-B14F-4D97-AF65-F5344CB8AC3E}">
        <p14:creationId xmlns:p14="http://schemas.microsoft.com/office/powerpoint/2010/main" val="1721544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
        <p:nvSpPr>
          <p:cNvPr id="2" name="Title 1">
            <a:extLst>
              <a:ext uri="{FF2B5EF4-FFF2-40B4-BE49-F238E27FC236}">
                <a16:creationId xmlns:a16="http://schemas.microsoft.com/office/drawing/2014/main" id="{655D17ED-3509-405F-A7EE-933F2EB773C7}"/>
              </a:ext>
            </a:extLst>
          </p:cNvPr>
          <p:cNvSpPr>
            <a:spLocks noGrp="1"/>
          </p:cNvSpPr>
          <p:nvPr>
            <p:ph type="title"/>
          </p:nvPr>
        </p:nvSpPr>
        <p:spPr>
          <a:xfrm>
            <a:off x="838200" y="3429000"/>
            <a:ext cx="10515600" cy="944691"/>
          </a:xfrm>
        </p:spPr>
        <p:txBody>
          <a:bodyPr>
            <a:normAutofit fontScale="90000"/>
          </a:bodyPr>
          <a:lstStyle/>
          <a:p>
            <a:r>
              <a:rPr lang="fr-FR" sz="3800" dirty="0">
                <a:latin typeface="Segoe UI Semibold (Headings)"/>
              </a:rPr>
              <a:t>Leçon 02 : Sécuriser la connectivité réseau dans Azure</a:t>
            </a:r>
            <a:endParaRPr lang="en-US" dirty="0"/>
          </a:p>
        </p:txBody>
      </p:sp>
    </p:spTree>
    <p:extLst>
      <p:ext uri="{BB962C8B-B14F-4D97-AF65-F5344CB8AC3E}">
        <p14:creationId xmlns:p14="http://schemas.microsoft.com/office/powerpoint/2010/main" val="374483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en-US" dirty="0"/>
              <a:t>Azure Government services</a:t>
            </a:r>
          </a:p>
        </p:txBody>
      </p:sp>
      <p:sp>
        <p:nvSpPr>
          <p:cNvPr id="8" name="Text Placeholder 2">
            <a:extLst>
              <a:ext uri="{FF2B5EF4-FFF2-40B4-BE49-F238E27FC236}">
                <a16:creationId xmlns:a16="http://schemas.microsoft.com/office/drawing/2014/main" id="{89E39687-3F97-492F-9685-D755FF0CB21F}"/>
              </a:ext>
            </a:extLst>
          </p:cNvPr>
          <p:cNvSpPr txBox="1">
            <a:spLocks/>
          </p:cNvSpPr>
          <p:nvPr/>
        </p:nvSpPr>
        <p:spPr>
          <a:xfrm>
            <a:off x="560331" y="1520686"/>
            <a:ext cx="11180019" cy="4788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Microsoft Azure </a:t>
            </a:r>
            <a:r>
              <a:rPr lang="fr-FR" dirty="0" err="1"/>
              <a:t>Government</a:t>
            </a:r>
            <a:r>
              <a:rPr lang="fr-FR" dirty="0"/>
              <a:t> répond aux besoins de sécurité et de conformité des agences fédérales américaines, des gouvernements des États et des collectivités locales et de leurs fournisseurs de solutions. </a:t>
            </a:r>
          </a:p>
          <a:p>
            <a:r>
              <a:rPr lang="fr-FR" dirty="0"/>
              <a:t>Gouvernement Azure: </a:t>
            </a:r>
          </a:p>
          <a:p>
            <a:pPr lvl="1"/>
            <a:r>
              <a:rPr lang="fr-FR" dirty="0"/>
              <a:t>Est une instance distincte du service Microsoft Azure. </a:t>
            </a:r>
          </a:p>
          <a:p>
            <a:pPr lvl="1"/>
            <a:r>
              <a:rPr lang="fr-FR" dirty="0"/>
              <a:t>Offre un isolement physique par rapport aux déploiements non gouvernementaux américains et fournit du personnel américain contrôlé.</a:t>
            </a:r>
          </a:p>
          <a:p>
            <a:pPr lvl="1"/>
            <a:r>
              <a:rPr lang="fr-FR" dirty="0"/>
              <a:t>Manipule les données qui sont soumises à certaines réglementations et exigences gouvernementales, telles que </a:t>
            </a:r>
            <a:r>
              <a:rPr lang="fr-FR" dirty="0" err="1"/>
              <a:t>FedRAMP</a:t>
            </a:r>
            <a:r>
              <a:rPr lang="fr-FR" dirty="0"/>
              <a:t>, NIST 800.171 (DIB), ITAR, IRS 1075, DoD L4 et CJIS.</a:t>
            </a:r>
            <a:endParaRPr lang="en-IE" dirty="0"/>
          </a:p>
        </p:txBody>
      </p:sp>
    </p:spTree>
    <p:extLst>
      <p:ext uri="{BB962C8B-B14F-4D97-AF65-F5344CB8AC3E}">
        <p14:creationId xmlns:p14="http://schemas.microsoft.com/office/powerpoint/2010/main" val="155847827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en-US" dirty="0"/>
              <a:t>Azure Germany services</a:t>
            </a:r>
          </a:p>
        </p:txBody>
      </p:sp>
      <p:sp>
        <p:nvSpPr>
          <p:cNvPr id="8" name="Text Placeholder 2">
            <a:extLst>
              <a:ext uri="{FF2B5EF4-FFF2-40B4-BE49-F238E27FC236}">
                <a16:creationId xmlns:a16="http://schemas.microsoft.com/office/drawing/2014/main" id="{89E39687-3F97-492F-9685-D755FF0CB21F}"/>
              </a:ext>
            </a:extLst>
          </p:cNvPr>
          <p:cNvSpPr txBox="1">
            <a:spLocks/>
          </p:cNvSpPr>
          <p:nvPr/>
        </p:nvSpPr>
        <p:spPr>
          <a:xfrm>
            <a:off x="307634" y="1505428"/>
            <a:ext cx="11180019" cy="3847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Microsoft Azure Allemagne s'appuie sur les principes de confiance de Microsoft en matière de cloud, de sécurité, de confidentialité, de conformité et de transparence. Il apporte l’hébergement de données en transit et stockées en Allemagne, et la réplication des données à travers les datacenters allemands pour la continuité des activités.</a:t>
            </a:r>
          </a:p>
          <a:p>
            <a:r>
              <a:rPr lang="fr-FR" dirty="0"/>
              <a:t>Les données clients des deux centres de données sont gérées sous le contrôle d'un syndic de données, T-</a:t>
            </a:r>
            <a:r>
              <a:rPr lang="fr-FR" dirty="0" err="1"/>
              <a:t>Systems</a:t>
            </a:r>
            <a:r>
              <a:rPr lang="fr-FR" dirty="0"/>
              <a:t> International. Ce syndic est une société allemande indépendante et une filiale de Deutsche Telekom.</a:t>
            </a:r>
          </a:p>
          <a:p>
            <a:r>
              <a:rPr lang="fr-FR" dirty="0"/>
              <a:t>Toute personne qui a besoin de données pour résider en Allemagne peut utiliser ce service.</a:t>
            </a:r>
            <a:endParaRPr lang="en-IE" dirty="0"/>
          </a:p>
        </p:txBody>
      </p:sp>
    </p:spTree>
    <p:extLst>
      <p:ext uri="{BB962C8B-B14F-4D97-AF65-F5344CB8AC3E}">
        <p14:creationId xmlns:p14="http://schemas.microsoft.com/office/powerpoint/2010/main" val="98644382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1" y="284418"/>
            <a:ext cx="10515600" cy="917516"/>
          </a:xfrm>
        </p:spPr>
        <p:txBody>
          <a:bodyPr/>
          <a:lstStyle/>
          <a:p>
            <a:r>
              <a:rPr lang="en-US" dirty="0"/>
              <a:t>Azure China 21Vianet</a:t>
            </a:r>
          </a:p>
        </p:txBody>
      </p:sp>
      <p:sp>
        <p:nvSpPr>
          <p:cNvPr id="8" name="Text Placeholder 2">
            <a:extLst>
              <a:ext uri="{FF2B5EF4-FFF2-40B4-BE49-F238E27FC236}">
                <a16:creationId xmlns:a16="http://schemas.microsoft.com/office/drawing/2014/main" id="{89E39687-3F97-492F-9685-D755FF0CB21F}"/>
              </a:ext>
            </a:extLst>
          </p:cNvPr>
          <p:cNvSpPr txBox="1">
            <a:spLocks/>
          </p:cNvSpPr>
          <p:nvPr/>
        </p:nvSpPr>
        <p:spPr>
          <a:xfrm>
            <a:off x="307634" y="1505428"/>
            <a:ext cx="11180019" cy="4776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Microsoft Azure par 21Vianet (Azure China 21Vianet) est un ensemble physiquement séparé de services cloud situés en Chine. </a:t>
            </a:r>
          </a:p>
          <a:p>
            <a:r>
              <a:rPr lang="fr-FR" dirty="0"/>
              <a:t>En tant que premier fournisseur public étranger de services cloud offert en Chine en conformité avec la réglementation gouvernementale, Azure China 21Vianet assure une sécurité de classe mondiale comme il est discuté dans le sujet du Trust Center, et comme l'exigent les réglementations chinoises pour tous les systèmes et applications construites sur son architecture.</a:t>
            </a:r>
            <a:endParaRPr lang="en-IE" dirty="0"/>
          </a:p>
        </p:txBody>
      </p:sp>
    </p:spTree>
    <p:extLst>
      <p:ext uri="{BB962C8B-B14F-4D97-AF65-F5344CB8AC3E}">
        <p14:creationId xmlns:p14="http://schemas.microsoft.com/office/powerpoint/2010/main" val="398073040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
        <p:nvSpPr>
          <p:cNvPr id="2" name="Title 1">
            <a:extLst>
              <a:ext uri="{FF2B5EF4-FFF2-40B4-BE49-F238E27FC236}">
                <a16:creationId xmlns:a16="http://schemas.microsoft.com/office/drawing/2014/main" id="{41E87D1D-3FF3-42E1-9C80-5B8036155E07}"/>
              </a:ext>
            </a:extLst>
          </p:cNvPr>
          <p:cNvSpPr>
            <a:spLocks noGrp="1"/>
          </p:cNvSpPr>
          <p:nvPr>
            <p:ph type="title"/>
          </p:nvPr>
        </p:nvSpPr>
        <p:spPr>
          <a:xfrm>
            <a:off x="2444424" y="2882514"/>
            <a:ext cx="8206946" cy="1092972"/>
          </a:xfrm>
        </p:spPr>
        <p:txBody>
          <a:bodyPr>
            <a:normAutofit/>
          </a:bodyPr>
          <a:lstStyle/>
          <a:p>
            <a:r>
              <a:rPr lang="en-US" sz="3400" dirty="0">
                <a:latin typeface="Segoe UI Semibold (Headings)"/>
              </a:rPr>
              <a:t>Lesson 08: Module 3 </a:t>
            </a:r>
            <a:r>
              <a:rPr lang="en-US" sz="3400" dirty="0" err="1">
                <a:latin typeface="Segoe UI Semibold (Headings)"/>
              </a:rPr>
              <a:t>Révision</a:t>
            </a:r>
            <a:endParaRPr lang="en-US" dirty="0"/>
          </a:p>
        </p:txBody>
      </p:sp>
    </p:spTree>
    <p:extLst>
      <p:ext uri="{BB962C8B-B14F-4D97-AF65-F5344CB8AC3E}">
        <p14:creationId xmlns:p14="http://schemas.microsoft.com/office/powerpoint/2010/main" val="1020187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9B36-8A5E-4B29-B67C-8AB8D4C7736C}"/>
              </a:ext>
            </a:extLst>
          </p:cNvPr>
          <p:cNvSpPr>
            <a:spLocks noGrp="1"/>
          </p:cNvSpPr>
          <p:nvPr>
            <p:ph type="title"/>
          </p:nvPr>
        </p:nvSpPr>
        <p:spPr/>
        <p:txBody>
          <a:bodyPr/>
          <a:lstStyle/>
          <a:p>
            <a:r>
              <a:rPr lang="en-US" dirty="0"/>
              <a:t>Module 3 </a:t>
            </a:r>
            <a:r>
              <a:rPr lang="en-US" dirty="0" err="1"/>
              <a:t>révision</a:t>
            </a:r>
            <a:endParaRPr lang="en-US" dirty="0"/>
          </a:p>
        </p:txBody>
      </p:sp>
      <p:sp>
        <p:nvSpPr>
          <p:cNvPr id="3" name="Text Placeholder 2">
            <a:extLst>
              <a:ext uri="{FF2B5EF4-FFF2-40B4-BE49-F238E27FC236}">
                <a16:creationId xmlns:a16="http://schemas.microsoft.com/office/drawing/2014/main" id="{2B368BF4-080F-400D-A4CD-986F4E7685DA}"/>
              </a:ext>
            </a:extLst>
          </p:cNvPr>
          <p:cNvSpPr>
            <a:spLocks noGrp="1"/>
          </p:cNvSpPr>
          <p:nvPr>
            <p:ph type="body" sz="quarter" idx="10"/>
          </p:nvPr>
        </p:nvSpPr>
        <p:spPr>
          <a:xfrm>
            <a:off x="586740" y="1991360"/>
            <a:ext cx="11018520" cy="4501515"/>
          </a:xfrm>
        </p:spPr>
        <p:txBody>
          <a:bodyPr>
            <a:normAutofit/>
          </a:bodyPr>
          <a:lstStyle/>
          <a:p>
            <a:pPr marL="514350" indent="-514350">
              <a:buFont typeface="+mj-lt"/>
              <a:buAutoNum type="arabicPeriod"/>
            </a:pPr>
            <a:r>
              <a:rPr lang="fr-FR" dirty="0"/>
              <a:t>Il y a eu une attaque contre votre site Web public. Les ressources de l'application ont été débordées et sont tombées, et sont maintenant inaccessibles aux utilisateurs. Quel service utiliser pour prévenir ce type d'attaque ?</a:t>
            </a:r>
          </a:p>
          <a:p>
            <a:pPr marL="514350" indent="-514350">
              <a:buFont typeface="+mj-lt"/>
              <a:buAutoNum type="arabicPeriod"/>
            </a:pPr>
            <a:r>
              <a:rPr lang="fr-FR" dirty="0"/>
              <a:t>Azure AD est capable de fournir quels services ?</a:t>
            </a:r>
          </a:p>
          <a:p>
            <a:pPr marL="514350" indent="-514350">
              <a:buFont typeface="+mj-lt"/>
              <a:buAutoNum type="arabicPeriod"/>
            </a:pPr>
            <a:r>
              <a:rPr lang="fr-FR" dirty="0"/>
              <a:t>Où pouvez-vous obtenir des détails sur les règles Microsoft de données personnelles, comment Microsoft les traite, et à quelles fins?</a:t>
            </a:r>
            <a:endParaRPr lang="en-IE" dirty="0"/>
          </a:p>
        </p:txBody>
      </p:sp>
    </p:spTree>
    <p:extLst>
      <p:ext uri="{BB962C8B-B14F-4D97-AF65-F5344CB8AC3E}">
        <p14:creationId xmlns:p14="http://schemas.microsoft.com/office/powerpoint/2010/main" val="24697548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78785E-33D9-456B-9C19-A4F236C446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337" y="4028472"/>
            <a:ext cx="3543663" cy="1854516"/>
          </a:xfrm>
          <a:prstGeom prst="rect">
            <a:avLst/>
          </a:prstGeom>
        </p:spPr>
      </p:pic>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39302" y="365448"/>
            <a:ext cx="10112578" cy="1325563"/>
          </a:xfrm>
        </p:spPr>
        <p:txBody>
          <a:bodyPr/>
          <a:lstStyle/>
          <a:p>
            <a:r>
              <a:rPr lang="en-US" dirty="0"/>
              <a:t>Azure Firewall</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39302" y="1436173"/>
            <a:ext cx="10507818" cy="4910036"/>
          </a:xfrm>
        </p:spPr>
        <p:txBody>
          <a:bodyPr>
            <a:normAutofit/>
          </a:bodyPr>
          <a:lstStyle/>
          <a:p>
            <a:r>
              <a:rPr lang="fr-FR" dirty="0"/>
              <a:t>Un pare-feu est un service qui accorde l'accès au serveur en fonction de l'adresse IP d'origine de chaque demande</a:t>
            </a:r>
          </a:p>
          <a:p>
            <a:r>
              <a:rPr lang="fr-FR" dirty="0"/>
              <a:t>Azure Firewall est un service de sécurité réseau géré basé sur le cloud qui protège vos ressources du réseau virtuel Azure. Il s'agit d'un pare-feu entièrement étatique en tant que service avec une haute disponibilité intégrée et une évolutivité cloud sans restriction.</a:t>
            </a:r>
          </a:p>
          <a:p>
            <a:r>
              <a:rPr lang="fr-FR" dirty="0"/>
              <a:t>Azure Firewall comprend de nombreuses fonctionnalités :</a:t>
            </a:r>
          </a:p>
          <a:p>
            <a:pPr lvl="1"/>
            <a:r>
              <a:rPr lang="fr-FR" dirty="0"/>
              <a:t>Haute disponibilité intégrée</a:t>
            </a:r>
          </a:p>
          <a:p>
            <a:pPr lvl="1"/>
            <a:r>
              <a:rPr lang="fr-FR" dirty="0"/>
              <a:t>Évolutivité cloud sans restriction</a:t>
            </a:r>
          </a:p>
          <a:p>
            <a:pPr lvl="1"/>
            <a:r>
              <a:rPr lang="fr-FR" dirty="0"/>
              <a:t>Règles de filtrage entrantes et sortantes</a:t>
            </a:r>
          </a:p>
          <a:p>
            <a:pPr lvl="1"/>
            <a:r>
              <a:rPr lang="fr-FR" dirty="0"/>
              <a:t>Enregistrement Azure Monitor</a:t>
            </a:r>
            <a:endParaRPr lang="en-IE" dirty="0"/>
          </a:p>
          <a:p>
            <a:endParaRPr lang="en-IE" dirty="0"/>
          </a:p>
        </p:txBody>
      </p:sp>
    </p:spTree>
    <p:extLst>
      <p:ext uri="{BB962C8B-B14F-4D97-AF65-F5344CB8AC3E}">
        <p14:creationId xmlns:p14="http://schemas.microsoft.com/office/powerpoint/2010/main" val="29185285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31520" y="365448"/>
            <a:ext cx="10120360" cy="1325563"/>
          </a:xfrm>
        </p:spPr>
        <p:txBody>
          <a:bodyPr/>
          <a:lstStyle/>
          <a:p>
            <a:r>
              <a:rPr lang="en-US" dirty="0"/>
              <a:t>Azure DDoS protection</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31520" y="1436172"/>
            <a:ext cx="9729216" cy="5056380"/>
          </a:xfrm>
        </p:spPr>
        <p:txBody>
          <a:bodyPr>
            <a:normAutofit lnSpcReduction="10000"/>
          </a:bodyPr>
          <a:lstStyle/>
          <a:p>
            <a:r>
              <a:rPr lang="fr-FR" dirty="0"/>
              <a:t>Les attaques par déni de service distribué (DDoS) tentent de submerger et de faire tomber les ressources d'une application, ce qui rend l'application lente ou indisponible aux utilisateurs légitimes.</a:t>
            </a:r>
          </a:p>
          <a:p>
            <a:r>
              <a:rPr lang="fr-FR" dirty="0"/>
              <a:t>Le service de protection DDoS d'Azure protège vos applications Azure en analysant le trafic au point d’entrée du réseau Azure avant qu'il n'ait un impact sur la disponibilité de votre service.</a:t>
            </a:r>
          </a:p>
          <a:p>
            <a:r>
              <a:rPr lang="fr-FR" dirty="0"/>
              <a:t>Azure DDoS Protection fournit les niveaux de service suivants :</a:t>
            </a:r>
          </a:p>
          <a:p>
            <a:pPr lvl="1"/>
            <a:r>
              <a:rPr lang="fr-FR" dirty="0"/>
              <a:t>Basique. Le niveau de service de base est automatiquement activé dans le cadre de la plate-forme Azure. </a:t>
            </a:r>
          </a:p>
          <a:p>
            <a:pPr lvl="1"/>
            <a:r>
              <a:rPr lang="fr-FR" dirty="0"/>
              <a:t>Standard. Le niveau de service Standard fournit des capacités d'atténuation supplémentaires qui sont spécifiquement accordées aux ressources Microsoft Azure Virtual Network.</a:t>
            </a:r>
            <a:endParaRPr lang="en-IE" dirty="0"/>
          </a:p>
          <a:p>
            <a:pPr marL="0" indent="0">
              <a:buNone/>
            </a:pPr>
            <a:endParaRPr lang="en-IE" dirty="0"/>
          </a:p>
        </p:txBody>
      </p:sp>
      <p:pic>
        <p:nvPicPr>
          <p:cNvPr id="6" name="Picture 5" descr="Image representing DDoS Protection service">
            <a:extLst>
              <a:ext uri="{FF2B5EF4-FFF2-40B4-BE49-F238E27FC236}">
                <a16:creationId xmlns:a16="http://schemas.microsoft.com/office/drawing/2014/main" id="{AB860781-47A2-44AD-B72B-E71F4566E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694" y="3964362"/>
            <a:ext cx="1768151" cy="1790967"/>
          </a:xfrm>
          <a:prstGeom prst="rect">
            <a:avLst/>
          </a:prstGeom>
        </p:spPr>
      </p:pic>
    </p:spTree>
    <p:extLst>
      <p:ext uri="{BB962C8B-B14F-4D97-AF65-F5344CB8AC3E}">
        <p14:creationId xmlns:p14="http://schemas.microsoft.com/office/powerpoint/2010/main" val="9519085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03504" y="365448"/>
            <a:ext cx="10248376" cy="1325563"/>
          </a:xfrm>
        </p:spPr>
        <p:txBody>
          <a:bodyPr/>
          <a:lstStyle/>
          <a:p>
            <a:r>
              <a:rPr lang="en-US" dirty="0"/>
              <a:t>Network security groups</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603504" y="1451112"/>
            <a:ext cx="9499076" cy="50414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groupes de sécurité réseau (NSG) vous permettent de filtrer le trafic réseau à l'intérieur et à partir des ressources Azure dans un réseau virtuel Azure. </a:t>
            </a:r>
          </a:p>
          <a:p>
            <a:r>
              <a:rPr lang="fr-FR" dirty="0"/>
              <a:t>Un NSG peut contenir plusieurs règles de sécurité entrantes et sortantes qui vous permettent de filtrer le trafic vers et depuis les ressources par adresse IP source et destination, port et protocole.</a:t>
            </a:r>
          </a:p>
          <a:p>
            <a:r>
              <a:rPr lang="fr-FR" dirty="0"/>
              <a:t>Propriétés des règles de sécurité réseau :</a:t>
            </a:r>
          </a:p>
          <a:p>
            <a:pPr lvl="1"/>
            <a:r>
              <a:rPr lang="fr-FR" dirty="0"/>
              <a:t>Un groupe de sécurité réseau peut contenir autant de règles que vous le souhaitez dans les limites d'abonnement Azure.</a:t>
            </a:r>
          </a:p>
          <a:p>
            <a:pPr lvl="1"/>
            <a:r>
              <a:rPr lang="fr-FR" dirty="0"/>
              <a:t>Lorsque vous créez un groupe de sécurité réseau, Azure crée une série de règles par défaut pour fournir un niveau de sécurité de base. Vous ne pouvez pas supprimer les règles par défaut, mais vous pouvez les remplacer en créant de nouvelles règles avec des priorités plus élevées.</a:t>
            </a:r>
            <a:endParaRPr lang="en-IE" dirty="0"/>
          </a:p>
        </p:txBody>
      </p:sp>
      <p:pic>
        <p:nvPicPr>
          <p:cNvPr id="10" name="Picture 9" descr="Image representing NSG">
            <a:extLst>
              <a:ext uri="{FF2B5EF4-FFF2-40B4-BE49-F238E27FC236}">
                <a16:creationId xmlns:a16="http://schemas.microsoft.com/office/drawing/2014/main" id="{7401B42B-C8F5-4E6F-A5F3-D69299C4B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1482" y="3936452"/>
            <a:ext cx="1869245" cy="1790951"/>
          </a:xfrm>
          <a:prstGeom prst="rect">
            <a:avLst/>
          </a:prstGeom>
        </p:spPr>
      </p:pic>
    </p:spTree>
    <p:extLst>
      <p:ext uri="{BB962C8B-B14F-4D97-AF65-F5344CB8AC3E}">
        <p14:creationId xmlns:p14="http://schemas.microsoft.com/office/powerpoint/2010/main" val="38397918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fr-FR" sz="2800" b="1" dirty="0">
                <a:solidFill>
                  <a:schemeClr val="bg1"/>
                </a:solidFill>
              </a:rPr>
              <a:t>Choisir des solutions de sécurité réseau Azure</a:t>
            </a:r>
            <a:endParaRPr lang="en-US" sz="28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43468" y="2638044"/>
            <a:ext cx="3363974" cy="3415622"/>
          </a:xfrm>
        </p:spPr>
        <p:txBody>
          <a:bodyPr vert="horz" lIns="91440" tIns="45720" rIns="91440" bIns="45720" rtlCol="0">
            <a:normAutofit fontScale="92500" lnSpcReduction="20000"/>
          </a:bodyPr>
          <a:lstStyle/>
          <a:p>
            <a:pPr marL="0" indent="0">
              <a:buNone/>
            </a:pPr>
            <a:r>
              <a:rPr lang="fr-FR" sz="2000" dirty="0">
                <a:solidFill>
                  <a:schemeClr val="bg1"/>
                </a:solidFill>
              </a:rPr>
              <a:t>Défense en profondeur</a:t>
            </a:r>
          </a:p>
          <a:p>
            <a:pPr marL="0" indent="0">
              <a:buNone/>
            </a:pPr>
            <a:r>
              <a:rPr lang="fr-FR" sz="2000" dirty="0">
                <a:solidFill>
                  <a:schemeClr val="bg1"/>
                </a:solidFill>
              </a:rPr>
              <a:t>Une approche en couches qui fournit plusieurs niveaux de protection de sorte que si un attaquant passe à travers une couche, il y a d'autres protections en place. </a:t>
            </a:r>
          </a:p>
          <a:p>
            <a:pPr marL="0" indent="0">
              <a:buNone/>
            </a:pPr>
            <a:r>
              <a:rPr lang="fr-FR" sz="2000" dirty="0">
                <a:solidFill>
                  <a:schemeClr val="bg1"/>
                </a:solidFill>
              </a:rPr>
              <a:t>Un concept de sécurité commun qui est appliqué aux systèmes informatiques est la défense en profondeur, qui est essentiellement une approche en couches pour fournir la sécurité.</a:t>
            </a:r>
            <a:endParaRPr lang="en-US" sz="2000" b="1" dirty="0">
              <a:solidFill>
                <a:schemeClr val="bg1"/>
              </a:solidFill>
            </a:endParaRPr>
          </a:p>
          <a:p>
            <a:pPr marL="0"/>
            <a:endParaRPr lang="en-US" sz="2000" b="1" dirty="0">
              <a:solidFill>
                <a:schemeClr val="bg1"/>
              </a:solidFill>
            </a:endParaRPr>
          </a:p>
        </p:txBody>
      </p:sp>
      <p:pic>
        <p:nvPicPr>
          <p:cNvPr id="5" name="Picture 4" descr="Image representing the defense in depth concept with seven layers, each one on top of the other. From top to bottom: Physical security, Identity and access, perimeter, network, compute, application, and data.">
            <a:extLst>
              <a:ext uri="{FF2B5EF4-FFF2-40B4-BE49-F238E27FC236}">
                <a16:creationId xmlns:a16="http://schemas.microsoft.com/office/drawing/2014/main" id="{3051FA76-7A3D-4C55-B371-2525508E7967}"/>
              </a:ext>
            </a:extLst>
          </p:cNvPr>
          <p:cNvPicPr>
            <a:picLocks noChangeAspect="1"/>
          </p:cNvPicPr>
          <p:nvPr/>
        </p:nvPicPr>
        <p:blipFill rotWithShape="1">
          <a:blip r:embed="rId3">
            <a:extLst>
              <a:ext uri="{28A0092B-C50C-407E-A947-70E740481C1C}">
                <a14:useLocalDpi xmlns:a14="http://schemas.microsoft.com/office/drawing/2010/main" val="0"/>
              </a:ext>
            </a:extLst>
          </a:blip>
          <a:srcRect r="-1" b="361"/>
          <a:stretch/>
        </p:blipFill>
        <p:spPr>
          <a:xfrm>
            <a:off x="5443935" y="643467"/>
            <a:ext cx="5958425" cy="5410199"/>
          </a:xfrm>
          <a:prstGeom prst="rect">
            <a:avLst/>
          </a:prstGeom>
        </p:spPr>
      </p:pic>
    </p:spTree>
    <p:extLst>
      <p:ext uri="{BB962C8B-B14F-4D97-AF65-F5344CB8AC3E}">
        <p14:creationId xmlns:p14="http://schemas.microsoft.com/office/powerpoint/2010/main" val="1834978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94944" y="172720"/>
            <a:ext cx="10421407" cy="1077614"/>
          </a:xfrm>
        </p:spPr>
        <p:txBody>
          <a:bodyPr vert="horz" lIns="91440" tIns="45720" rIns="91440" bIns="45720" rtlCol="0" anchor="ctr">
            <a:normAutofit fontScale="90000"/>
          </a:bodyPr>
          <a:lstStyle/>
          <a:p>
            <a:r>
              <a:rPr lang="fr-FR" sz="3700" dirty="0"/>
              <a:t>Choisir des solutions de sécurité réseau Azure - couches</a:t>
            </a:r>
            <a:endParaRPr lang="en-US" sz="3700"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94944" y="1250334"/>
            <a:ext cx="10789920" cy="5181598"/>
          </a:xfrm>
        </p:spPr>
        <p:txBody>
          <a:bodyPr vert="horz" lIns="91440" tIns="45720" rIns="91440" bIns="45720" rtlCol="0">
            <a:normAutofit/>
          </a:bodyPr>
          <a:lstStyle/>
          <a:p>
            <a:r>
              <a:rPr lang="fr-FR" dirty="0"/>
              <a:t>Couche de périmètre. La couche de périmètre réseau vise à protéger les organisations contre les attaques en réseau contre vos ressources. Certaines options sont d'utiliser Azure DDoS Protection et Azure Firewall.</a:t>
            </a:r>
          </a:p>
          <a:p>
            <a:r>
              <a:rPr lang="fr-FR" dirty="0"/>
              <a:t>Couche de réseau. À cette couche, l'accent est mis sur la limitation de la connectivité réseau sur l'ensemble de vos ressources et ne permettant que ce qui est nécessaire. Certaines options sont refusées par défaut, restreignent l'accès à Internet entrant et limitent les sorties.</a:t>
            </a:r>
          </a:p>
          <a:p>
            <a:r>
              <a:rPr lang="fr-FR" dirty="0"/>
              <a:t>Combinaison de services. Vous pouvez également combiner plusieurs services de réseautage et de sécurité Azure. Voici quelques exemples :</a:t>
            </a:r>
          </a:p>
          <a:p>
            <a:pPr lvl="1"/>
            <a:r>
              <a:rPr lang="fr-FR" dirty="0"/>
              <a:t>Groupes de sécurité réseau et pare-feu Azure</a:t>
            </a:r>
          </a:p>
          <a:p>
            <a:pPr lvl="1"/>
            <a:r>
              <a:rPr lang="fr-FR" dirty="0"/>
              <a:t>Application Gateway WAF et Azure Firewall.</a:t>
            </a:r>
            <a:endParaRPr lang="en-US" sz="2200" b="1" dirty="0"/>
          </a:p>
        </p:txBody>
      </p:sp>
    </p:spTree>
    <p:extLst>
      <p:ext uri="{BB962C8B-B14F-4D97-AF65-F5344CB8AC3E}">
        <p14:creationId xmlns:p14="http://schemas.microsoft.com/office/powerpoint/2010/main" val="262361910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8164</Words>
  <Application>Microsoft Office PowerPoint</Application>
  <PresentationFormat>Grand écran</PresentationFormat>
  <Paragraphs>552</Paragraphs>
  <Slides>44</Slides>
  <Notes>43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44</vt:i4>
      </vt:variant>
    </vt:vector>
  </HeadingPairs>
  <TitlesOfParts>
    <vt:vector size="50" baseType="lpstr">
      <vt:lpstr>Arial</vt:lpstr>
      <vt:lpstr>Calibri</vt:lpstr>
      <vt:lpstr>Calibri Light</vt:lpstr>
      <vt:lpstr>Segoe UI</vt:lpstr>
      <vt:lpstr>Segoe UI Semibold (Headings)</vt:lpstr>
      <vt:lpstr>Office Theme</vt:lpstr>
      <vt:lpstr>AZ-900T01: Module 03: Sécurité, confidentialité, conformité et confiance</vt:lpstr>
      <vt:lpstr>Leçon 01 : Objectifs d'apprentissage </vt:lpstr>
      <vt:lpstr>Module 3 - Objectifs d'apprentissage</vt:lpstr>
      <vt:lpstr>Leçon 02 : Sécuriser la connectivité réseau dans Azure</vt:lpstr>
      <vt:lpstr>Azure Firewall</vt:lpstr>
      <vt:lpstr>Azure DDoS protection</vt:lpstr>
      <vt:lpstr>Network security groups</vt:lpstr>
      <vt:lpstr>Choisir des solutions de sécurité réseau Azure</vt:lpstr>
      <vt:lpstr>Choisir des solutions de sécurité réseau Azure - couches</vt:lpstr>
      <vt:lpstr>Choisir des solutions de sécurité réseau Azure - couches</vt:lpstr>
      <vt:lpstr>Leçon 03 : Services d'identité Core Azure</vt:lpstr>
      <vt:lpstr>Authentification et autorisation</vt:lpstr>
      <vt:lpstr>Azure Active Directory</vt:lpstr>
      <vt:lpstr>Azure Multi-Factor Authentication</vt:lpstr>
      <vt:lpstr>Leçon 04 : Outils et fonctionnalités de sécurité</vt:lpstr>
      <vt:lpstr>Azure Security Center</vt:lpstr>
      <vt:lpstr>Scénarios d'utilisation du centre de sécurité Azure</vt:lpstr>
      <vt:lpstr>Azure Key Vault</vt:lpstr>
      <vt:lpstr>Azure Information Protection</vt:lpstr>
      <vt:lpstr>Azure Advanced Threat Protection</vt:lpstr>
      <vt:lpstr>Leçon 05 : Méthodologies de gouvernance Azure</vt:lpstr>
      <vt:lpstr>Azure Policy</vt:lpstr>
      <vt:lpstr>Policies</vt:lpstr>
      <vt:lpstr>Initiatives</vt:lpstr>
      <vt:lpstr>Role-based access control</vt:lpstr>
      <vt:lpstr>TP7</vt:lpstr>
      <vt:lpstr>Locks</vt:lpstr>
      <vt:lpstr>Azure Advisor security assistance</vt:lpstr>
      <vt:lpstr>Azure Blueprints</vt:lpstr>
      <vt:lpstr>Leçon 06: Suivi et reporting sur Azure </vt:lpstr>
      <vt:lpstr>Azure Monitor</vt:lpstr>
      <vt:lpstr>Azure Service health</vt:lpstr>
      <vt:lpstr>Suivi des applications et services</vt:lpstr>
      <vt:lpstr>Leçon 07 : Normes de confidentialité, de conformité et de protection des données dans Azure</vt:lpstr>
      <vt:lpstr>Conditions et exigences de conformité</vt:lpstr>
      <vt:lpstr>Déclaration de confidentialité Microsoft</vt:lpstr>
      <vt:lpstr>Trust Center</vt:lpstr>
      <vt:lpstr>Service Trust Portal</vt:lpstr>
      <vt:lpstr>Compliance Manager</vt:lpstr>
      <vt:lpstr>Azure Government services</vt:lpstr>
      <vt:lpstr>Azure Germany services</vt:lpstr>
      <vt:lpstr>Azure China 21Vianet</vt:lpstr>
      <vt:lpstr>Lesson 08: Module 3 Révision</vt:lpstr>
      <vt:lpstr>Module 3 révision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2018-12-18T00:26:50Z</dcterms:created>
  <dcterms:modified xsi:type="dcterms:W3CDTF">2019-06-26T13:10:28Z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v-tamat@microsoft.com</vt:lpwstr>
  </property>
  <property fmtid="{D5CDD505-2E9C-101B-9397-08002B2CF9AE}" pid="5" name="MSIP_Label_f42aa342-8706-4288-bd11-ebb85995028c_SetDate">
    <vt:lpwstr>2018-12-18T00:31:49.0123511Z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