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57" r:id="rId3"/>
    <p:sldId id="1885" r:id="rId4"/>
    <p:sldId id="259" r:id="rId5"/>
    <p:sldId id="1929" r:id="rId6"/>
    <p:sldId id="1960" r:id="rId7"/>
    <p:sldId id="1961" r:id="rId8"/>
    <p:sldId id="1889" r:id="rId9"/>
    <p:sldId id="1911" r:id="rId10"/>
    <p:sldId id="1962" r:id="rId11"/>
    <p:sldId id="1963" r:id="rId12"/>
    <p:sldId id="1934" r:id="rId13"/>
    <p:sldId id="1965" r:id="rId14"/>
    <p:sldId id="1966" r:id="rId15"/>
    <p:sldId id="1977" r:id="rId16"/>
    <p:sldId id="1967" r:id="rId17"/>
    <p:sldId id="1968" r:id="rId18"/>
    <p:sldId id="1896" r:id="rId19"/>
    <p:sldId id="1936" r:id="rId20"/>
    <p:sldId id="1969" r:id="rId21"/>
    <p:sldId id="1971" r:id="rId22"/>
    <p:sldId id="1972" r:id="rId23"/>
    <p:sldId id="1927" r:id="rId24"/>
    <p:sldId id="1941" r:id="rId25"/>
    <p:sldId id="1973" r:id="rId26"/>
    <p:sldId id="1974" r:id="rId27"/>
    <p:sldId id="1942" r:id="rId28"/>
    <p:sldId id="1975" r:id="rId29"/>
    <p:sldId id="1928" r:id="rId30"/>
    <p:sldId id="1947" r:id="rId31"/>
    <p:sldId id="1948" r:id="rId32"/>
    <p:sldId id="1949" r:id="rId33"/>
    <p:sldId id="1976" r:id="rId34"/>
    <p:sldId id="1950" r:id="rId35"/>
    <p:sldId id="19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32" autoAdjust="0"/>
    <p:restoredTop sz="46022" autoAdjust="0"/>
  </p:normalViewPr>
  <p:slideViewPr>
    <p:cSldViewPr snapToGrid="0">
      <p:cViewPr varScale="1">
        <p:scale>
          <a:sx n="52" d="100"/>
          <a:sy n="52" d="100"/>
        </p:scale>
        <p:origin x="2268" y="78"/>
      </p:cViewPr>
      <p:guideLst/>
    </p:cSldViewPr>
  </p:slideViewPr>
  <p:notesTextViewPr>
    <p:cViewPr>
      <p:scale>
        <a:sx n="1" d="1"/>
        <a:sy n="1" d="1"/>
      </p:scale>
      <p:origin x="0" y="0"/>
    </p:cViewPr>
  </p:notesTextViewPr>
  <p:notesViewPr>
    <p:cSldViewPr snapToGrid="0">
      <p:cViewPr>
        <p:scale>
          <a:sx n="110" d="100"/>
          <a:sy n="110" d="100"/>
        </p:scale>
        <p:origin x="13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E01C-D992-4CD4-86E0-EE056A2CB81B}" type="datetimeFigureOut">
              <a:rPr lang="en-US" smtClean="0"/>
              <a:t>6/26/2019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6FB4F-9A3A-4149-B0E9-5278F91246FB}" type="slidenum">
              <a:rPr lang="en-US" smtClean="0"/>
              <a:t>‹N°›</a:t>
            </a:fld>
            <a:endParaRPr lang="en-US" dirty="0"/>
          </a:p>
        </p:txBody>
      </p:sp>
    </p:spTree>
    <p:extLst>
      <p:ext uri="{BB962C8B-B14F-4D97-AF65-F5344CB8AC3E}">
        <p14:creationId xmlns:p14="http://schemas.microsoft.com/office/powerpoint/2010/main" val="420450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zure.microsoft.com/en-us/pricing/tc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zure.microsoft.com/en-us/support/commun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microsoft.com/en-us/azure/governance/management-grou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a:t>
            </a:fld>
            <a:endParaRPr lang="en-US" dirty="0"/>
          </a:p>
        </p:txBody>
      </p:sp>
    </p:spTree>
    <p:extLst>
      <p:ext uri="{BB962C8B-B14F-4D97-AF65-F5344CB8AC3E}">
        <p14:creationId xmlns:p14="http://schemas.microsoft.com/office/powerpoint/2010/main" val="17098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If you upgrade to a Pay-As-You-Go subscription within the 30-day trial period, by providing your credit or debit card details you can use a limited selection of free services for 12 months. After 12 months, you will be billed for the services and products in use on your account at the pay-as-you-go rate.</a:t>
            </a:r>
          </a:p>
          <a:p>
            <a:endParaRPr lang="en-IE" sz="1200" b="0" i="0" u="none" strike="noStrike"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more information about Azure free accounts, refer to </a:t>
            </a:r>
            <a:r>
              <a:rPr lang="en-IE" u="sng" dirty="0"/>
              <a:t>https://azure.microsoft.com/en-us/free/</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57425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For more information about Azure usage charges, refer to </a:t>
            </a:r>
            <a:r>
              <a:rPr lang="en-IE" u="sng" dirty="0"/>
              <a:t>https://docs.microsoft.com/en-us/azure/billing/billing-understand-your-invoice</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3:20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16142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Point out that Zone is different from </a:t>
            </a:r>
            <a:r>
              <a:rPr lang="en-IE" dirty="0"/>
              <a:t>Availability Zone</a:t>
            </a:r>
            <a:r>
              <a:rPr lang="en-IE" sz="1200" b="0" i="0" u="none" strike="noStrike" kern="1200" dirty="0">
                <a:solidFill>
                  <a:schemeClr val="tx1"/>
                </a:solidFill>
                <a:effectLst/>
                <a:latin typeface="+mn-lt"/>
                <a:ea typeface="+mn-ea"/>
                <a:cs typeface="+mn-cs"/>
              </a:rPr>
              <a:t>. Availability Zones being and Azure service providing High availability, whereas Zones in the context of billing are geographical entities, used for data transfer pricing between defined geographical areas called Zones.</a:t>
            </a:r>
          </a:p>
          <a:p>
            <a:endParaRPr lang="en-IE" sz="1200" b="0" i="0" u="none" strike="noStrike" kern="1200" dirty="0">
              <a:solidFill>
                <a:schemeClr val="tx1"/>
              </a:solidFill>
              <a:effectLst/>
              <a:latin typeface="+mn-lt"/>
              <a:ea typeface="+mn-ea"/>
              <a:cs typeface="+mn-cs"/>
            </a:endParaRPr>
          </a:p>
          <a:p>
            <a:r>
              <a:rPr lang="en-IE" sz="1200" b="0" i="1" u="none" strike="noStrike" kern="1200" dirty="0">
                <a:solidFill>
                  <a:schemeClr val="tx1"/>
                </a:solidFill>
                <a:effectLst/>
                <a:latin typeface="+mn-lt"/>
                <a:ea typeface="+mn-ea"/>
                <a:cs typeface="+mn-cs"/>
              </a:rPr>
              <a:t>Zone </a:t>
            </a:r>
            <a:r>
              <a:rPr lang="en-IE" sz="1200" b="0" i="0" u="none" strike="noStrike" kern="1200" dirty="0">
                <a:solidFill>
                  <a:schemeClr val="tx1"/>
                </a:solidFill>
                <a:effectLst/>
                <a:latin typeface="+mn-lt"/>
                <a:ea typeface="+mn-ea"/>
                <a:cs typeface="+mn-cs"/>
              </a:rPr>
              <a:t>is a geographical grouping of Azure Regions for billing purpose. Data transfer pricing is based on the Zones.</a:t>
            </a: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3:23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1747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kern="1200" dirty="0">
                <a:solidFill>
                  <a:schemeClr val="tx1"/>
                </a:solidFill>
                <a:effectLst/>
                <a:latin typeface="+mn-lt"/>
                <a:ea typeface="+mn-ea"/>
                <a:cs typeface="+mn-cs"/>
              </a:rPr>
              <a:t>You might want to demonstrate the Pricing calculator at </a:t>
            </a:r>
            <a:r>
              <a:rPr lang="en-IE" u="sng" dirty="0"/>
              <a:t>https://azure.microsoft.com/en-us/pricing/calculator/</a:t>
            </a:r>
          </a:p>
          <a:p>
            <a:endParaRPr lang="en-IE" sz="1200" b="1"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Note: The </a:t>
            </a:r>
            <a:r>
              <a:rPr lang="en-IE" sz="1200" i="1" kern="1200" dirty="0">
                <a:solidFill>
                  <a:schemeClr val="tx1"/>
                </a:solidFill>
                <a:effectLst/>
                <a:latin typeface="+mn-lt"/>
                <a:ea typeface="+mn-ea"/>
                <a:cs typeface="+mn-cs"/>
              </a:rPr>
              <a:t>pricing calculator</a:t>
            </a:r>
            <a:r>
              <a:rPr lang="en-IE" sz="1200" kern="1200" dirty="0">
                <a:solidFill>
                  <a:schemeClr val="tx1"/>
                </a:solidFill>
                <a:effectLst/>
                <a:latin typeface="+mn-lt"/>
                <a:ea typeface="+mn-ea"/>
                <a:cs typeface="+mn-cs"/>
              </a:rPr>
              <a:t> provides estimates, and not actual price quotes. Actual prices can vary depending upon the date of purchase, the payment currency, and the type of Azure customer.</a:t>
            </a:r>
          </a:p>
          <a:p>
            <a:endParaRPr lang="en-IE" sz="1200"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Get a new estimate from the pricing calculator by adding, removing, or reconfiguring selected products. You also can access pricing details, product details, and documentation for each product from the pricing calculator.</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3:26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62832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E" sz="1200" b="0" kern="1200" dirty="0">
                <a:solidFill>
                  <a:schemeClr val="tx1"/>
                </a:solidFill>
                <a:effectLst/>
                <a:latin typeface="+mn-lt"/>
                <a:ea typeface="+mn-ea"/>
                <a:cs typeface="+mn-cs"/>
              </a:rPr>
              <a:t>You might want to demonstrate the TCO calculator at</a:t>
            </a:r>
            <a:r>
              <a:rPr lang="en-IE" u="sng" dirty="0">
                <a:hlinkClick r:id="rId3"/>
              </a:rPr>
              <a:t> </a:t>
            </a:r>
            <a:r>
              <a:rPr lang="en-IE" u="sng" dirty="0"/>
              <a:t>https://azure.microsoft.com/en-us/pricing/tco/calculator/</a:t>
            </a:r>
          </a:p>
          <a:p>
            <a:pPr>
              <a:defRPr/>
            </a:pPr>
            <a:endParaRPr lang="en-IE" sz="1200" b="0"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To use the TCO calculator, complete the following three steps:</a:t>
            </a:r>
          </a:p>
          <a:p>
            <a:pPr marL="0" indent="0">
              <a:buFont typeface="Arial" panose="020B0604020202020204" pitchFamily="34" charset="0"/>
              <a:buNone/>
            </a:pPr>
            <a:r>
              <a:rPr lang="en-IE" sz="1200" i="0" u="none" strike="noStrike" kern="1200" dirty="0">
                <a:solidFill>
                  <a:schemeClr val="tx1"/>
                </a:solidFill>
                <a:effectLst/>
                <a:latin typeface="+mn-lt"/>
                <a:ea typeface="+mn-ea"/>
                <a:cs typeface="+mn-cs"/>
              </a:rPr>
              <a:t>1. Define your workloads: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Enter details about your on-premises infrastructure into the TCO calculator according to four groups:</a:t>
            </a:r>
          </a:p>
          <a:p>
            <a:pPr marL="1085850" lvl="2" indent="-171450">
              <a:buFont typeface="Arial" panose="020B0604020202020204" pitchFamily="34" charset="0"/>
              <a:buChar char="•"/>
            </a:pPr>
            <a:r>
              <a:rPr lang="en-IE" i="0" u="none" strike="noStrike" kern="1200" dirty="0">
                <a:solidFill>
                  <a:schemeClr val="tx1"/>
                </a:solidFill>
                <a:effectLst/>
                <a:latin typeface="+mn-lt"/>
                <a:ea typeface="+mn-ea"/>
                <a:cs typeface="+mn-cs"/>
              </a:rPr>
              <a:t>Servers</a:t>
            </a:r>
            <a:r>
              <a:rPr lang="en-IE" b="0" i="0" u="none" strike="noStrike" kern="1200" dirty="0">
                <a:solidFill>
                  <a:schemeClr val="tx1"/>
                </a:solidFill>
                <a:effectLst/>
                <a:latin typeface="+mn-lt"/>
                <a:ea typeface="+mn-ea"/>
                <a:cs typeface="+mn-cs"/>
              </a:rPr>
              <a:t>. Enter details of your current on-premises server infrastructure.</a:t>
            </a:r>
          </a:p>
          <a:p>
            <a:pPr marL="1085850" lvl="2" indent="-171450">
              <a:buFont typeface="Arial" panose="020B0604020202020204" pitchFamily="34" charset="0"/>
              <a:buChar char="•"/>
            </a:pPr>
            <a:r>
              <a:rPr lang="en-IE" i="0" u="none" strike="noStrike" kern="1200" dirty="0">
                <a:solidFill>
                  <a:schemeClr val="tx1"/>
                </a:solidFill>
                <a:effectLst/>
                <a:latin typeface="+mn-lt"/>
                <a:ea typeface="+mn-ea"/>
                <a:cs typeface="+mn-cs"/>
              </a:rPr>
              <a:t>Databases</a:t>
            </a:r>
            <a:r>
              <a:rPr lang="en-IE" b="0" i="0" u="none" strike="noStrike" kern="1200" dirty="0">
                <a:solidFill>
                  <a:schemeClr val="tx1"/>
                </a:solidFill>
                <a:effectLst/>
                <a:latin typeface="+mn-lt"/>
                <a:ea typeface="+mn-ea"/>
                <a:cs typeface="+mn-cs"/>
              </a:rPr>
              <a:t>. Enter details of your on-premises database infrastructure in the </a:t>
            </a:r>
            <a:r>
              <a:rPr lang="en-IE" b="1" i="0" u="none" strike="noStrike" kern="1200" dirty="0">
                <a:solidFill>
                  <a:schemeClr val="tx1"/>
                </a:solidFill>
                <a:effectLst/>
                <a:latin typeface="+mn-lt"/>
                <a:ea typeface="+mn-ea"/>
                <a:cs typeface="+mn-cs"/>
              </a:rPr>
              <a:t>Source</a:t>
            </a:r>
            <a:r>
              <a:rPr lang="en-IE" b="0" i="0" u="none" strike="noStrike" kern="1200" dirty="0">
                <a:solidFill>
                  <a:schemeClr val="tx1"/>
                </a:solidFill>
                <a:effectLst/>
                <a:latin typeface="+mn-lt"/>
                <a:ea typeface="+mn-ea"/>
                <a:cs typeface="+mn-cs"/>
              </a:rPr>
              <a:t> section</a:t>
            </a:r>
            <a:r>
              <a:rPr lang="en-IE" dirty="0"/>
              <a:t>, and</a:t>
            </a:r>
            <a:r>
              <a:rPr lang="en-IE" b="0" i="0" u="none" strike="noStrike" kern="1200" dirty="0">
                <a:solidFill>
                  <a:schemeClr val="tx1"/>
                </a:solidFill>
                <a:effectLst/>
                <a:latin typeface="+mn-lt"/>
                <a:ea typeface="+mn-ea"/>
                <a:cs typeface="+mn-cs"/>
              </a:rPr>
              <a:t> select the corresponding Azure service you would like to use </a:t>
            </a:r>
            <a:r>
              <a:rPr lang="en-IE" dirty="0"/>
              <a:t>in the </a:t>
            </a:r>
            <a:r>
              <a:rPr lang="en-IE" b="1" dirty="0"/>
              <a:t>Destination</a:t>
            </a:r>
            <a:r>
              <a:rPr lang="en-IE" dirty="0"/>
              <a:t> section.</a:t>
            </a:r>
            <a:endParaRPr lang="en-IE" b="0" i="0" u="none" strike="noStrike"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E" i="0" u="none" strike="noStrike" kern="1200" dirty="0">
                <a:solidFill>
                  <a:schemeClr val="tx1"/>
                </a:solidFill>
                <a:effectLst/>
                <a:latin typeface="+mn-lt"/>
                <a:ea typeface="+mn-ea"/>
                <a:cs typeface="+mn-cs"/>
              </a:rPr>
              <a:t>Storage</a:t>
            </a:r>
            <a:r>
              <a:rPr lang="en-IE" b="0" i="0" u="none" strike="noStrike" kern="1200" dirty="0">
                <a:solidFill>
                  <a:schemeClr val="tx1"/>
                </a:solidFill>
                <a:effectLst/>
                <a:latin typeface="+mn-lt"/>
                <a:ea typeface="+mn-ea"/>
                <a:cs typeface="+mn-cs"/>
              </a:rPr>
              <a:t>. Enter the details of your on-premises storage infrastructure.</a:t>
            </a:r>
          </a:p>
          <a:p>
            <a:pPr marL="1085850" lvl="2" indent="-171450">
              <a:buFont typeface="Arial" panose="020B0604020202020204" pitchFamily="34" charset="0"/>
              <a:buChar char="•"/>
            </a:pPr>
            <a:r>
              <a:rPr lang="en-IE" i="0" u="none" strike="noStrike" kern="1200" dirty="0">
                <a:solidFill>
                  <a:schemeClr val="tx1"/>
                </a:solidFill>
                <a:effectLst/>
                <a:latin typeface="+mn-lt"/>
                <a:ea typeface="+mn-ea"/>
                <a:cs typeface="+mn-cs"/>
              </a:rPr>
              <a:t>Networking</a:t>
            </a:r>
            <a:r>
              <a:rPr lang="en-IE" b="0" i="0" u="none" strike="noStrike" kern="1200" dirty="0">
                <a:solidFill>
                  <a:schemeClr val="tx1"/>
                </a:solidFill>
                <a:effectLst/>
                <a:latin typeface="+mn-lt"/>
                <a:ea typeface="+mn-ea"/>
                <a:cs typeface="+mn-cs"/>
              </a:rPr>
              <a:t>. Enter the amount of network bandwidth you currently consume in your on-premises environment.</a:t>
            </a:r>
          </a:p>
          <a:p>
            <a:pPr marL="0" indent="0">
              <a:buFont typeface="Arial" panose="020B0604020202020204" pitchFamily="34" charset="0"/>
              <a:buNone/>
            </a:pPr>
            <a:r>
              <a:rPr lang="en-IE" sz="1200" i="0" u="none" strike="noStrike" kern="1200" dirty="0">
                <a:solidFill>
                  <a:schemeClr val="tx1"/>
                </a:solidFill>
                <a:effectLst/>
                <a:latin typeface="+mn-lt"/>
                <a:ea typeface="+mn-ea"/>
                <a:cs typeface="+mn-cs"/>
              </a:rPr>
              <a:t>2. Adjust assumptions: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Adjust the values of key assumptions that the TCO calculator makes, which might vary between customers. To improve the accuracy of the TCO calculator, adjust the values so they match the costs of your current on-premises infrastructure:</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Storage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IT labor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Hardware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Software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Electricity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Virtualization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Datacenter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Networking costs</a:t>
            </a:r>
          </a:p>
          <a:p>
            <a:pPr marL="1085850" lvl="2" indent="-171450">
              <a:buFont typeface="Arial" panose="020B0604020202020204" pitchFamily="34" charset="0"/>
              <a:buChar char="•"/>
            </a:pPr>
            <a:r>
              <a:rPr lang="en-IE" b="0" i="0" u="none" strike="noStrike" kern="1200" dirty="0">
                <a:solidFill>
                  <a:schemeClr val="tx1"/>
                </a:solidFill>
                <a:effectLst/>
                <a:latin typeface="+mn-lt"/>
                <a:ea typeface="+mn-ea"/>
                <a:cs typeface="+mn-cs"/>
              </a:rPr>
              <a:t>Database costs</a:t>
            </a:r>
          </a:p>
          <a:p>
            <a:pPr marL="171450" indent="-171450">
              <a:buFont typeface="Arial" panose="020B0604020202020204" pitchFamily="34" charset="0"/>
              <a:buChar char="•"/>
            </a:pPr>
            <a:r>
              <a:rPr lang="en-IE" sz="1200" i="0" u="none" strike="noStrike" kern="1200" dirty="0">
                <a:solidFill>
                  <a:schemeClr val="tx1"/>
                </a:solidFill>
                <a:effectLst/>
                <a:latin typeface="+mn-lt"/>
                <a:ea typeface="+mn-ea"/>
                <a:cs typeface="+mn-cs"/>
              </a:rPr>
              <a:t>3. View the report.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3:26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97006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Perform cost analyses</a:t>
            </a:r>
          </a:p>
          <a:p>
            <a:r>
              <a:rPr lang="en-IE" sz="1200" b="0" i="0" u="none" strike="noStrike" kern="1200" dirty="0">
                <a:solidFill>
                  <a:schemeClr val="tx1"/>
                </a:solidFill>
                <a:effectLst/>
                <a:latin typeface="+mn-lt"/>
                <a:ea typeface="+mn-ea"/>
                <a:cs typeface="+mn-cs"/>
              </a:rPr>
              <a:t>Plan your Azure solution wisely. Carefully consider the products, services, and resources you need, and read the relevant documentation to understand how each of your choices are metered and billed. Additionally, calculate your projected costs by using the Azure Pricing and Total Cost of Ownership (TCO) calculator, only adding the products, services, and resources you need.</a:t>
            </a:r>
          </a:p>
          <a:p>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Monitor usage with Azure Advisor</a:t>
            </a:r>
          </a:p>
          <a:p>
            <a:r>
              <a:rPr lang="en-IE" sz="1200" b="0" i="0" u="none" strike="noStrike" kern="1200" dirty="0">
                <a:solidFill>
                  <a:schemeClr val="tx1"/>
                </a:solidFill>
                <a:effectLst/>
                <a:latin typeface="+mn-lt"/>
                <a:ea typeface="+mn-ea"/>
                <a:cs typeface="+mn-cs"/>
              </a:rPr>
              <a:t>In an efficient architecture, provisioned resources match the demand for those resources. Azure Advisor identifies unused or under-utilized resources, and you can implement its recommendations by removing unused resources and configuring your resources to match your actual demand.</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Use spending limits</a:t>
            </a:r>
          </a:p>
          <a:p>
            <a:r>
              <a:rPr lang="en-IE" sz="1200" b="0" i="0" u="none" strike="noStrike" kern="1200" dirty="0">
                <a:solidFill>
                  <a:schemeClr val="tx1"/>
                </a:solidFill>
                <a:effectLst/>
                <a:latin typeface="+mn-lt"/>
                <a:ea typeface="+mn-ea"/>
                <a:cs typeface="+mn-cs"/>
              </a:rPr>
              <a:t>Free trial customers and some credit-based Azure subscriptions can use spending limits, which Azure provides to help prevent customers from exhausting the credit on their account within each billing period. If you have a credit-based subscription and you reach your configured spending limit, Azure suspends your subscription until a new billing period begins.</a:t>
            </a:r>
          </a:p>
          <a:p>
            <a:r>
              <a:rPr lang="en-IE" sz="1200" b="0" i="0" u="none" strike="noStrike" kern="1200" dirty="0">
                <a:solidFill>
                  <a:schemeClr val="tx1"/>
                </a:solidFill>
                <a:effectLst/>
                <a:latin typeface="+mn-lt"/>
                <a:ea typeface="+mn-ea"/>
                <a:cs typeface="+mn-cs"/>
              </a:rPr>
              <a:t>The spending limit feature is not available for customers who aren't using credit-based subscriptions, such as Pay-As-You-Go subscribers.</a:t>
            </a:r>
          </a:p>
          <a:p>
            <a:r>
              <a:rPr lang="en-IE" sz="1200" kern="1200" dirty="0">
                <a:solidFill>
                  <a:schemeClr val="tx1"/>
                </a:solidFill>
                <a:effectLst/>
                <a:latin typeface="+mn-lt"/>
                <a:ea typeface="+mn-ea"/>
                <a:cs typeface="+mn-cs"/>
              </a:rPr>
              <a:t>For more information on Azure spending limits, refer to </a:t>
            </a:r>
            <a:r>
              <a:rPr lang="en-IE" sz="1200" b="0" i="0" u="none" strike="noStrike" kern="1200" dirty="0">
                <a:solidFill>
                  <a:schemeClr val="tx1"/>
                </a:solidFill>
                <a:effectLst/>
                <a:latin typeface="+mn-lt"/>
                <a:ea typeface="+mn-ea"/>
                <a:cs typeface="+mn-cs"/>
              </a:rPr>
              <a:t>https://docs.microsoft.com/en-us/azure/billing/billing-spending-limit </a:t>
            </a:r>
          </a:p>
          <a:p>
            <a:endParaRPr lang="en-IE" sz="1200" b="0" i="0" u="none" strike="noStrike"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Note: Azure spending limits are not the same as Subscription, Service, or Resource Group limits and quotas. For more information, refer to </a:t>
            </a:r>
            <a:r>
              <a:rPr lang="en-IE" sz="1200" b="0" i="0" u="none" strike="noStrike" kern="1200" dirty="0">
                <a:solidFill>
                  <a:schemeClr val="tx1"/>
                </a:solidFill>
                <a:effectLst/>
                <a:latin typeface="+mn-lt"/>
                <a:ea typeface="+mn-ea"/>
                <a:cs typeface="+mn-cs"/>
              </a:rPr>
              <a:t>https://docs.microsoft.com/en-us/azure/azure-subscription-service-limits </a:t>
            </a:r>
            <a:endParaRPr lang="en-IE" sz="1200" kern="1200" dirty="0">
              <a:solidFill>
                <a:schemeClr val="tx1"/>
              </a:solidFill>
              <a:effectLst/>
              <a:latin typeface="+mn-lt"/>
              <a:ea typeface="+mn-ea"/>
              <a:cs typeface="+mn-cs"/>
            </a:endParaRP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Use Azure Reservations</a:t>
            </a:r>
          </a:p>
          <a:p>
            <a:r>
              <a:rPr lang="en-IE" sz="1200" b="0" i="0" u="none" strike="noStrike" kern="1200" dirty="0">
                <a:solidFill>
                  <a:schemeClr val="tx1"/>
                </a:solidFill>
                <a:effectLst/>
                <a:latin typeface="+mn-lt"/>
                <a:ea typeface="+mn-ea"/>
                <a:cs typeface="+mn-cs"/>
              </a:rPr>
              <a:t>Azure Reservations offer discounted prices on certain Azure products and resources. To get the discount, reserve products and resources by paying in advance. You can pre-pay for one or three years of use of:</a:t>
            </a:r>
          </a:p>
          <a:p>
            <a:pPr marL="171450" indent="-171450">
              <a:buFont typeface="Arial" panose="020B0604020202020204" pitchFamily="34" charset="0"/>
              <a:buChar char="•"/>
            </a:pPr>
            <a:r>
              <a:rPr lang="en-IE" dirty="0"/>
              <a:t>V</a:t>
            </a:r>
            <a:r>
              <a:rPr lang="en-IE" sz="1200" b="0" i="0" u="none" strike="noStrike" kern="1200" dirty="0">
                <a:solidFill>
                  <a:schemeClr val="tx1"/>
                </a:solidFill>
                <a:effectLst/>
                <a:latin typeface="+mn-lt"/>
                <a:ea typeface="+mn-ea"/>
                <a:cs typeface="+mn-cs"/>
              </a:rPr>
              <a:t>irtual machine (VM)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SQL Database Compute Capacity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Azure Cosmos Database Throughput</a:t>
            </a:r>
          </a:p>
          <a:p>
            <a:pPr marL="171450" indent="-171450">
              <a:buFont typeface="Arial" panose="020B0604020202020204" pitchFamily="34" charset="0"/>
              <a:buChar char="•"/>
            </a:pPr>
            <a:r>
              <a:rPr lang="en-IE" dirty="0"/>
              <a:t>O</a:t>
            </a:r>
            <a:r>
              <a:rPr lang="en-IE" sz="1200" b="0" i="0" u="none" strike="noStrike" kern="1200" dirty="0">
                <a:solidFill>
                  <a:schemeClr val="tx1"/>
                </a:solidFill>
                <a:effectLst/>
                <a:latin typeface="+mn-lt"/>
                <a:ea typeface="+mn-ea"/>
                <a:cs typeface="+mn-cs"/>
              </a:rPr>
              <a:t>ther Azure resources</a:t>
            </a:r>
          </a:p>
          <a:p>
            <a:r>
              <a:rPr lang="en-IE" sz="1200" b="0" i="0" u="none" strike="noStrike" kern="1200" dirty="0">
                <a:solidFill>
                  <a:schemeClr val="tx1"/>
                </a:solidFill>
                <a:effectLst/>
                <a:latin typeface="+mn-lt"/>
                <a:ea typeface="+mn-ea"/>
                <a:cs typeface="+mn-cs"/>
              </a:rPr>
              <a:t>Azure Reservations are only available to Microsoft Azure Enterprise or CSP customers, and for Pay-As-You-Go subscriptions.</a:t>
            </a:r>
          </a:p>
          <a:p>
            <a:r>
              <a:rPr lang="en-IE" sz="1200" kern="1200" dirty="0">
                <a:solidFill>
                  <a:schemeClr val="tx1"/>
                </a:solidFill>
                <a:effectLst/>
                <a:latin typeface="+mn-lt"/>
                <a:ea typeface="+mn-ea"/>
                <a:cs typeface="+mn-cs"/>
              </a:rPr>
              <a:t>For more information on Azure Reservations, visit </a:t>
            </a:r>
            <a:r>
              <a:rPr lang="en-IE" u="sng" dirty="0"/>
              <a:t>https://docs.microsoft.com/en-us/azure/billing/billing-save-compute-costs-reservations</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Choose low-cost locations and regions</a:t>
            </a:r>
          </a:p>
          <a:p>
            <a:r>
              <a:rPr lang="en-IE" sz="1200" b="0" i="0" u="none" strike="noStrike" kern="1200" dirty="0">
                <a:solidFill>
                  <a:schemeClr val="tx1"/>
                </a:solidFill>
                <a:effectLst/>
                <a:latin typeface="+mn-lt"/>
                <a:ea typeface="+mn-ea"/>
                <a:cs typeface="+mn-cs"/>
              </a:rPr>
              <a:t>The cost of Azure products, services, and resources can vary across locations and regions. </a:t>
            </a:r>
            <a:r>
              <a:rPr lang="en-IE" dirty="0"/>
              <a:t>Some resources are metered and billed according to how much outgoing network bandwidth they consume (</a:t>
            </a:r>
            <a:r>
              <a:rPr lang="en-IE" i="1" dirty="0"/>
              <a:t>egress</a:t>
            </a:r>
            <a:r>
              <a:rPr lang="en-IE" dirty="0"/>
              <a:t>). If possible, provision connected resources that are bandwidth metered in the same region to reduce egress traffic between them. Also, </a:t>
            </a:r>
            <a:r>
              <a:rPr lang="en-IE" sz="1200" b="0" i="0" u="none" strike="noStrike" kern="1200" dirty="0">
                <a:solidFill>
                  <a:schemeClr val="tx1"/>
                </a:solidFill>
                <a:effectLst/>
                <a:latin typeface="+mn-lt"/>
                <a:ea typeface="+mn-ea"/>
                <a:cs typeface="+mn-cs"/>
              </a:rPr>
              <a:t>If possible, use locations and regions where they cost less.</a:t>
            </a:r>
            <a:endParaRPr lang="en-IE" sz="1200" kern="1200" dirty="0">
              <a:solidFill>
                <a:schemeClr val="tx1"/>
              </a:solidFill>
              <a:effectLst/>
              <a:latin typeface="+mn-lt"/>
              <a:ea typeface="+mn-ea"/>
              <a:cs typeface="+mn-cs"/>
            </a:endParaRP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Research available cost-saving offers</a:t>
            </a:r>
          </a:p>
          <a:p>
            <a:r>
              <a:rPr lang="en-IE" sz="1200" b="0" i="0" u="none" strike="noStrike" kern="1200" dirty="0">
                <a:solidFill>
                  <a:schemeClr val="tx1"/>
                </a:solidFill>
                <a:effectLst/>
                <a:latin typeface="+mn-lt"/>
                <a:ea typeface="+mn-ea"/>
                <a:cs typeface="+mn-cs"/>
              </a:rPr>
              <a:t>Keep up-to-date with the latest Azure customer and subscription offers, and switch to offers that provide the greatest cost-saving benefit.</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Apply tags to identify cost owners</a:t>
            </a:r>
          </a:p>
          <a:p>
            <a:r>
              <a:rPr lang="en-IE" sz="1200" b="0" i="0" u="none" strike="noStrike" kern="1200" dirty="0">
                <a:solidFill>
                  <a:schemeClr val="tx1"/>
                </a:solidFill>
                <a:effectLst/>
                <a:latin typeface="+mn-lt"/>
                <a:ea typeface="+mn-ea"/>
                <a:cs typeface="+mn-cs"/>
              </a:rPr>
              <a:t>Tags help you manage costs associated with the different groups of Azure products and resources. You can apply tags to groups of Azure products and resources to organize billing data. For example, if you run several virtual machines for different teams, you can use tags to categorize costs by department (such as Human Resources, Marketing, or Finance), or by environment (such as Production or Test). Tags make it easier to identify groups that generate the biggest Azure costs so you can adjust your spending accordingly.</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3:27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05523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Note</a:t>
            </a:r>
            <a:r>
              <a:rPr lang="en-IE" sz="1200" b="0" i="0" u="none" strike="noStrike" kern="1200" dirty="0">
                <a:solidFill>
                  <a:schemeClr val="tx1"/>
                </a:solidFill>
                <a:effectLst/>
                <a:latin typeface="+mn-lt"/>
                <a:ea typeface="+mn-ea"/>
                <a:cs typeface="+mn-cs"/>
              </a:rPr>
              <a:t>: For more information about Cost Management, refer to </a:t>
            </a:r>
            <a:r>
              <a:rPr lang="en-IE" u="sng" dirty="0"/>
              <a:t>https://azure.microsoft.com/en-us/services/cost-management/</a:t>
            </a:r>
          </a:p>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3:29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62815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18</a:t>
            </a:fld>
            <a:endParaRPr lang="en-US" dirty="0"/>
          </a:p>
        </p:txBody>
      </p:sp>
    </p:spTree>
    <p:extLst>
      <p:ext uri="{BB962C8B-B14F-4D97-AF65-F5344CB8AC3E}">
        <p14:creationId xmlns:p14="http://schemas.microsoft.com/office/powerpoint/2010/main" val="393843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IE" sz="1200" b="1" kern="1200" dirty="0">
                <a:solidFill>
                  <a:schemeClr val="tx1"/>
                </a:solidFill>
                <a:effectLst/>
                <a:latin typeface="+mn-lt"/>
                <a:ea typeface="+mn-ea"/>
                <a:cs typeface="+mn-cs"/>
              </a:rPr>
              <a:t>Support plans:</a:t>
            </a:r>
          </a:p>
          <a:p>
            <a:pPr marL="171450" indent="-171450" fontAlgn="t">
              <a:buFont typeface="Arial" panose="020B0604020202020204" pitchFamily="34" charset="0"/>
              <a:buChar char="•"/>
            </a:pPr>
            <a:r>
              <a:rPr lang="en-IE" sz="1200" kern="1200" dirty="0">
                <a:solidFill>
                  <a:schemeClr val="tx1"/>
                </a:solidFill>
                <a:effectLst/>
                <a:latin typeface="+mn-lt"/>
                <a:ea typeface="+mn-ea"/>
                <a:cs typeface="+mn-cs"/>
              </a:rPr>
              <a:t>Developer.</a:t>
            </a:r>
            <a:r>
              <a:rPr lang="en-IE" dirty="0"/>
              <a:t> </a:t>
            </a:r>
            <a:r>
              <a:rPr lang="en-IE" dirty="0">
                <a:effectLst/>
              </a:rPr>
              <a:t>Developer support is appropriate for Azure use in trial and nonproduction environments. It includes b</a:t>
            </a:r>
            <a:r>
              <a:rPr lang="en-IE" sz="1200" kern="1200" dirty="0">
                <a:solidFill>
                  <a:schemeClr val="tx1"/>
                </a:solidFill>
                <a:effectLst/>
                <a:latin typeface="+mn-lt"/>
                <a:ea typeface="+mn-ea"/>
                <a:cs typeface="+mn-cs"/>
              </a:rPr>
              <a:t>usiness hours access to support engineers via email, minimum business impact (severity C) incident submission, and less than eight business hours for initial response time.</a:t>
            </a:r>
          </a:p>
          <a:p>
            <a:pPr marL="171450" indent="-171450" fontAlgn="t">
              <a:buFont typeface="Arial" panose="020B0604020202020204" pitchFamily="34" charset="0"/>
              <a:buChar char="•"/>
            </a:pPr>
            <a:r>
              <a:rPr lang="en-US" sz="1200" i="0" u="none" strike="noStrike" kern="1200" dirty="0">
                <a:solidFill>
                  <a:schemeClr val="tx1"/>
                </a:solidFill>
                <a:effectLst/>
                <a:latin typeface="+mn-lt"/>
                <a:ea typeface="+mn-ea"/>
                <a:cs typeface="+mn-cs"/>
              </a:rPr>
              <a:t>Standard. </a:t>
            </a:r>
            <a:r>
              <a:rPr lang="en-IE" sz="1200" b="0" i="0" u="none" strike="noStrike" kern="1200" dirty="0">
                <a:solidFill>
                  <a:schemeClr val="tx1"/>
                </a:solidFill>
                <a:effectLst/>
                <a:latin typeface="+mn-lt"/>
                <a:ea typeface="+mn-ea"/>
                <a:cs typeface="+mn-cs"/>
              </a:rPr>
              <a:t>Standard support is appropriate for Azure use in production environments. It includes access to support engineers via email and phone 24 hours a day, seven days a week. Critical business impact (severity A) incident submission includes less than one hour initial response time for severity A incidents.</a:t>
            </a:r>
          </a:p>
          <a:p>
            <a:pPr marL="171450"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Professional Direct. </a:t>
            </a:r>
            <a:r>
              <a:rPr lang="en-IE" sz="1200" b="0" i="0" u="none" strike="noStrike" kern="1200" dirty="0">
                <a:solidFill>
                  <a:schemeClr val="tx1"/>
                </a:solidFill>
                <a:effectLst/>
                <a:latin typeface="+mn-lt"/>
                <a:ea typeface="+mn-ea"/>
                <a:cs typeface="+mn-cs"/>
              </a:rPr>
              <a:t>Professional Direct (ProDirect) is appropriate for organizations with business-critical dependence on Azure. The ProDirect option includes all features of the Standard option, and: </a:t>
            </a:r>
          </a:p>
          <a:p>
            <a:pPr marL="628650" lvl="1" indent="-171450">
              <a:buFont typeface="Arial" panose="020B0604020202020204" pitchFamily="34" charset="0"/>
              <a:buChar char="•"/>
            </a:pPr>
            <a:r>
              <a:rPr lang="en-IE" dirty="0"/>
              <a:t>E</a:t>
            </a:r>
            <a:r>
              <a:rPr lang="en-IE" b="0" i="0" u="none" strike="noStrike" kern="1200" dirty="0">
                <a:solidFill>
                  <a:schemeClr val="tx1"/>
                </a:solidFill>
                <a:effectLst/>
                <a:latin typeface="+mn-lt"/>
                <a:ea typeface="+mn-ea"/>
                <a:cs typeface="+mn-cs"/>
              </a:rPr>
              <a:t>scalation management for priority issues.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Proactive guidance from a team of ProDirect Delivery Managers.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Onboarding services, service reviews, and Azure Advisor consultations.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Architectural guidance based on best practices.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Azure Engineering-led web seminars.</a:t>
            </a:r>
          </a:p>
          <a:p>
            <a:pPr marL="171450"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Premier. </a:t>
            </a:r>
            <a:r>
              <a:rPr lang="en-IE" sz="1200" b="0" i="0" u="none" strike="noStrike" kern="1200" dirty="0">
                <a:solidFill>
                  <a:schemeClr val="tx1"/>
                </a:solidFill>
                <a:effectLst/>
                <a:latin typeface="+mn-lt"/>
                <a:ea typeface="+mn-ea"/>
                <a:cs typeface="+mn-cs"/>
              </a:rPr>
              <a:t>Premier support is ideal for organizations with substantial dependence on Microsoft products, including Azure. This solution includes all features of ProDirect, and:</a:t>
            </a:r>
          </a:p>
          <a:p>
            <a:pPr marL="628650" lvl="1" indent="-171450">
              <a:buFont typeface="Arial" panose="020B0604020202020204" pitchFamily="34" charset="0"/>
              <a:buChar char="•"/>
            </a:pPr>
            <a:r>
              <a:rPr lang="en-IE" dirty="0"/>
              <a:t>S</a:t>
            </a:r>
            <a:r>
              <a:rPr lang="en-IE" b="0" i="0" u="none" strike="noStrike" kern="1200" dirty="0">
                <a:solidFill>
                  <a:schemeClr val="tx1"/>
                </a:solidFill>
                <a:effectLst/>
                <a:latin typeface="+mn-lt"/>
                <a:ea typeface="+mn-ea"/>
                <a:cs typeface="+mn-cs"/>
              </a:rPr>
              <a:t>upport assistance for all Microsoft products and services.</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Less than 15 minutes initial response time with Azure Rapid Response (requires an additional fee).</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Service reviews and reporting delivered by a designated technical account manager.</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Customer-specific architectural support such as design reviews, performance tuning, and configuration.</a:t>
            </a:r>
          </a:p>
          <a:p>
            <a:pPr marL="628650" lvl="1" indent="-171450">
              <a:buFont typeface="Arial" panose="020B0604020202020204" pitchFamily="34" charset="0"/>
              <a:buChar char="•"/>
            </a:pPr>
            <a:r>
              <a:rPr lang="en-IE" b="0" i="0" u="none" strike="noStrike" kern="1200" dirty="0">
                <a:solidFill>
                  <a:schemeClr val="tx1"/>
                </a:solidFill>
                <a:effectLst/>
                <a:latin typeface="+mn-lt"/>
                <a:ea typeface="+mn-ea"/>
                <a:cs typeface="+mn-cs"/>
              </a:rPr>
              <a:t>implementation assistance delivered by Azure technical specialists.</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Support-plan availability and billing</a:t>
            </a:r>
          </a:p>
          <a:p>
            <a:r>
              <a:rPr lang="en-IE" sz="1200" b="0" i="0" u="none" strike="noStrike" kern="1200" dirty="0">
                <a:solidFill>
                  <a:schemeClr val="tx1"/>
                </a:solidFill>
                <a:effectLst/>
                <a:latin typeface="+mn-lt"/>
                <a:ea typeface="+mn-ea"/>
                <a:cs typeface="+mn-cs"/>
              </a:rPr>
              <a:t>The support plans you select and how you are billed for support depends on the type of Azure customer you are, and the type of Azure subscription you have. For example, Developer support is not available to Enterprise customers. Instead, Enterprise customers can purchase Standard, Professional Direct, and Premier support plans, and be billed for support as part of an Enterprise Agreement (EA). Conversely, if you purchase a support plan within a pay-as-you-go subscription, your support plan is charged to your monthly Azure subscription bill.</a:t>
            </a:r>
          </a:p>
          <a:p>
            <a:endParaRPr lang="en-IE" sz="1200" b="1"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more information about Azure support options, refer to </a:t>
            </a:r>
            <a:r>
              <a:rPr lang="en-IE" u="sng" dirty="0"/>
              <a:t>https://azure.microsoft.com/en-us/support/plans/</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43785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For more information about creating an Azure support ticket, refer to </a:t>
            </a:r>
            <a:r>
              <a:rPr lang="en-IE" u="sng" dirty="0"/>
              <a:t>https://docs.microsoft.com/en-us/azure/azure-supportability/how-to-create-azure-support-request</a:t>
            </a:r>
          </a:p>
          <a:p>
            <a:r>
              <a:rPr lang="en-IE" sz="1200" i="0" u="none" strike="noStrike" kern="1200" dirty="0">
                <a:solidFill>
                  <a:schemeClr val="tx1"/>
                </a:solidFill>
                <a:effectLst/>
                <a:latin typeface="+mn-lt"/>
                <a:ea typeface="+mn-ea"/>
                <a:cs typeface="+mn-cs"/>
              </a:rPr>
              <a:t>Note</a:t>
            </a:r>
            <a:r>
              <a:rPr lang="en-IE" sz="1200" b="0" i="0" u="none" strike="noStrike" kern="1200" dirty="0">
                <a:solidFill>
                  <a:schemeClr val="tx1"/>
                </a:solidFill>
                <a:effectLst/>
                <a:latin typeface="+mn-lt"/>
                <a:ea typeface="+mn-ea"/>
                <a:cs typeface="+mn-cs"/>
              </a:rPr>
              <a:t>: All Azure customers can access billing, quota, and subscription-management support. </a:t>
            </a:r>
            <a:r>
              <a:rPr lang="en-IE" sz="1200" b="0" u="none" strike="noStrike" kern="1200" dirty="0">
                <a:solidFill>
                  <a:schemeClr val="tx1"/>
                </a:solidFill>
                <a:effectLst/>
                <a:latin typeface="+mn-lt"/>
                <a:ea typeface="+mn-ea"/>
                <a:cs typeface="+mn-cs"/>
              </a:rPr>
              <a:t>The availability of support for other issues depends on the support plan you have.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3:09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64540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a:t>
            </a:fld>
            <a:endParaRPr lang="en-US" dirty="0"/>
          </a:p>
        </p:txBody>
      </p:sp>
    </p:spTree>
    <p:extLst>
      <p:ext uri="{BB962C8B-B14F-4D97-AF65-F5344CB8AC3E}">
        <p14:creationId xmlns:p14="http://schemas.microsoft.com/office/powerpoint/2010/main" val="297916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200" b="0" i="0" u="none" strike="noStrike" kern="1200" dirty="0">
                <a:solidFill>
                  <a:schemeClr val="tx1"/>
                </a:solidFill>
                <a:effectLst/>
                <a:latin typeface="+mn-lt"/>
                <a:ea typeface="+mn-ea"/>
                <a:cs typeface="+mn-cs"/>
              </a:rPr>
              <a:t>For more information about alternative Azure support channels, refer to </a:t>
            </a:r>
            <a:r>
              <a:rPr lang="en-IE" dirty="0">
                <a:hlinkClick r:id="rId3"/>
              </a:rPr>
              <a:t>https://azure.microsoft.com/en-us/support/community/</a:t>
            </a:r>
            <a:r>
              <a:rPr lang="en-IE" dirty="0"/>
              <a:t>  </a:t>
            </a:r>
          </a:p>
          <a:p>
            <a:pPr fontAlgn="t"/>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04077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IE" dirty="0"/>
              <a:t>For more information about alternative Knowledge Center, refer to https://azure.microsoft.com/en-us/resources/knowledge-center/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22414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23</a:t>
            </a:fld>
            <a:endParaRPr lang="en-US" dirty="0"/>
          </a:p>
        </p:txBody>
      </p:sp>
    </p:spTree>
    <p:extLst>
      <p:ext uri="{BB962C8B-B14F-4D97-AF65-F5344CB8AC3E}">
        <p14:creationId xmlns:p14="http://schemas.microsoft.com/office/powerpoint/2010/main" val="185629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93941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Performance Targets, Uptime and Connectivity Guarantees</a:t>
            </a:r>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An SLA defines performance targets for an Azure products and services. </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Performance targets range from 99.9 percent to 99.99 percent</a:t>
            </a:r>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A typical SLA specifics performance-target commitments that range from 99.9 percent (</a:t>
            </a:r>
            <a:r>
              <a:rPr lang="en-IE" sz="1200" b="0" i="1" u="none" strike="noStrike" kern="1200" dirty="0">
                <a:solidFill>
                  <a:schemeClr val="tx1"/>
                </a:solidFill>
                <a:effectLst/>
                <a:latin typeface="+mn-lt"/>
                <a:ea typeface="+mn-ea"/>
                <a:cs typeface="+mn-cs"/>
              </a:rPr>
              <a:t>three nines</a:t>
            </a:r>
            <a:r>
              <a:rPr lang="en-IE" sz="1200" b="0" i="0" u="none" strike="noStrike" kern="1200" dirty="0">
                <a:solidFill>
                  <a:schemeClr val="tx1"/>
                </a:solidFill>
                <a:effectLst/>
                <a:latin typeface="+mn-lt"/>
                <a:ea typeface="+mn-ea"/>
                <a:cs typeface="+mn-cs"/>
              </a:rPr>
              <a:t>) to 99.99 percent (</a:t>
            </a:r>
            <a:r>
              <a:rPr lang="en-IE" sz="1200" b="0" i="1" u="none" strike="noStrike" kern="1200" dirty="0">
                <a:solidFill>
                  <a:schemeClr val="tx1"/>
                </a:solidFill>
                <a:effectLst/>
                <a:latin typeface="+mn-lt"/>
                <a:ea typeface="+mn-ea"/>
                <a:cs typeface="+mn-cs"/>
              </a:rPr>
              <a:t>four nines</a:t>
            </a:r>
            <a:r>
              <a:rPr lang="en-IE" sz="1200" b="0" i="0" u="none" strike="noStrike" kern="1200" dirty="0">
                <a:solidFill>
                  <a:schemeClr val="tx1"/>
                </a:solidFill>
                <a:effectLst/>
                <a:latin typeface="+mn-lt"/>
                <a:ea typeface="+mn-ea"/>
                <a:cs typeface="+mn-cs"/>
              </a:rPr>
              <a:t>).</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Service Credits</a:t>
            </a:r>
          </a:p>
          <a:p>
            <a:r>
              <a:rPr lang="en-IE" sz="1200" b="0" i="0" u="none" strike="noStrike" kern="1200" dirty="0">
                <a:solidFill>
                  <a:schemeClr val="tx1"/>
                </a:solidFill>
                <a:effectLst/>
                <a:latin typeface="+mn-lt"/>
                <a:ea typeface="+mn-ea"/>
                <a:cs typeface="+mn-cs"/>
              </a:rPr>
              <a:t>SLAs also describe how Microsoft will respond if an Azure product or service fails to perform to its governing SLA's specification. </a:t>
            </a:r>
            <a:r>
              <a:rPr lang="en-IE" sz="1200" b="0" kern="1200" dirty="0">
                <a:solidFill>
                  <a:schemeClr val="tx1"/>
                </a:solidFill>
                <a:effectLst/>
                <a:latin typeface="+mn-lt"/>
                <a:ea typeface="+mn-ea"/>
                <a:cs typeface="+mn-cs"/>
              </a:rPr>
              <a:t>For example, customers could have a discount applied to their Azure bill as compensation for an under-performing Azure product or service. An example is in the table below for single instance Azure VMs where if the monthly uptime percentage is less than the specified value, you receive the corresponding service credit, or discount.</a:t>
            </a:r>
          </a:p>
          <a:p>
            <a:br>
              <a:rPr lang="en-IE" sz="1200" b="0" kern="1200" dirty="0">
                <a:solidFill>
                  <a:schemeClr val="tx1"/>
                </a:solidFill>
                <a:effectLst/>
                <a:latin typeface="+mn-lt"/>
                <a:ea typeface="+mn-ea"/>
                <a:cs typeface="+mn-cs"/>
              </a:rPr>
            </a:br>
            <a:r>
              <a:rPr lang="en-IE" sz="1200" b="0" kern="1200" dirty="0">
                <a:solidFill>
                  <a:schemeClr val="tx1"/>
                </a:solidFill>
                <a:effectLst/>
                <a:latin typeface="+mn-lt"/>
                <a:ea typeface="+mn-ea"/>
                <a:cs typeface="+mn-cs"/>
              </a:rPr>
              <a:t>| MONTHLY UPTIME PERCENTAGE | SERVICE CREDIT | </a:t>
            </a:r>
          </a:p>
          <a:p>
            <a:r>
              <a:rPr lang="en-IE" sz="1200" b="0" kern="1200" dirty="0">
                <a:solidFill>
                  <a:schemeClr val="tx1"/>
                </a:solidFill>
                <a:effectLst/>
                <a:latin typeface="+mn-lt"/>
                <a:ea typeface="+mn-ea"/>
                <a:cs typeface="+mn-cs"/>
              </a:rPr>
              <a:t>| --- | --- | </a:t>
            </a:r>
          </a:p>
          <a:p>
            <a:r>
              <a:rPr lang="en-IE" sz="1200" b="0" kern="1200" dirty="0">
                <a:solidFill>
                  <a:schemeClr val="tx1"/>
                </a:solidFill>
                <a:effectLst/>
                <a:latin typeface="+mn-lt"/>
                <a:ea typeface="+mn-ea"/>
                <a:cs typeface="+mn-cs"/>
              </a:rPr>
              <a:t>| &lt; 99.9% |10% |</a:t>
            </a:r>
          </a:p>
          <a:p>
            <a:r>
              <a:rPr lang="en-IE" sz="1200" b="0" kern="1200" dirty="0">
                <a:solidFill>
                  <a:schemeClr val="tx1"/>
                </a:solidFill>
                <a:effectLst/>
                <a:latin typeface="+mn-lt"/>
                <a:ea typeface="+mn-ea"/>
                <a:cs typeface="+mn-cs"/>
              </a:rPr>
              <a:t>| &lt; 99% |25% |</a:t>
            </a:r>
          </a:p>
          <a:p>
            <a:r>
              <a:rPr lang="en-IE" sz="1200" b="0" kern="1200" dirty="0">
                <a:solidFill>
                  <a:schemeClr val="tx1"/>
                </a:solidFill>
                <a:effectLst/>
                <a:latin typeface="+mn-lt"/>
                <a:ea typeface="+mn-ea"/>
                <a:cs typeface="+mn-cs"/>
              </a:rPr>
              <a:t>| &lt; 95% |100% |</a:t>
            </a:r>
          </a:p>
          <a:p>
            <a:br>
              <a:rPr lang="en-IE" sz="1200" b="0" kern="1200" dirty="0">
                <a:solidFill>
                  <a:schemeClr val="tx1"/>
                </a:solidFill>
                <a:effectLst/>
                <a:latin typeface="+mn-lt"/>
                <a:ea typeface="+mn-ea"/>
                <a:cs typeface="+mn-cs"/>
              </a:rPr>
            </a:br>
            <a:endParaRPr lang="en-IE" sz="1200" b="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For a lot of Azure services, no SLA is provided for services under either the Free or Shared tiers. Also, Free products such as Azure Advisor do not typically have an SLA.</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You might want to browse to some SLA’s directly https://azure.microsoft.com/en-us/support/legal/sla/summary/ and explore one or two as examples.</a:t>
            </a: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3:36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570401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3:38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9707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You could also discuss about the following topics if you have time.</a:t>
            </a:r>
          </a:p>
          <a:p>
            <a:endParaRPr lang="en-US" sz="1200" b="0"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Resiliency</a:t>
            </a:r>
          </a:p>
          <a:p>
            <a:r>
              <a:rPr lang="en-IE" sz="1200" b="0" i="1" u="none" strike="noStrike" kern="1200" dirty="0">
                <a:solidFill>
                  <a:schemeClr val="tx1"/>
                </a:solidFill>
                <a:effectLst/>
                <a:latin typeface="+mn-lt"/>
                <a:ea typeface="+mn-ea"/>
                <a:cs typeface="+mn-cs"/>
              </a:rPr>
              <a:t>Resiliency</a:t>
            </a:r>
            <a:r>
              <a:rPr lang="en-IE" sz="1200" b="0" i="0" u="none" strike="noStrike" kern="1200" dirty="0">
                <a:solidFill>
                  <a:schemeClr val="tx1"/>
                </a:solidFill>
                <a:effectLst/>
                <a:latin typeface="+mn-lt"/>
                <a:ea typeface="+mn-ea"/>
                <a:cs typeface="+mn-cs"/>
              </a:rPr>
              <a:t> is the ability of a system to recover from failures and continue to function. It's not about avoiding failures but responding to failures in a way that avoids downtime or data loss. The goal of resiliency is to return the application to a fully functioning state following a failure. High availability and disaster recovery are two important components of resiliency.</a:t>
            </a: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Cost and complexity vs. high availability</a:t>
            </a:r>
          </a:p>
          <a:p>
            <a:r>
              <a:rPr lang="en-IE" sz="1200" b="0" i="0" u="none" strike="noStrike" kern="1200" dirty="0">
                <a:solidFill>
                  <a:schemeClr val="tx1"/>
                </a:solidFill>
                <a:effectLst/>
                <a:latin typeface="+mn-lt"/>
                <a:ea typeface="+mn-ea"/>
                <a:cs typeface="+mn-cs"/>
              </a:rPr>
              <a:t>Availability refers to time that a system is functional and working. Maximizing availability requires implementing measures to prevent possible service failures. However, devising preventative measures can be difficult and expensive, and often results in very complex solutions.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more information about improving application SLAs, refer to </a:t>
            </a:r>
            <a:r>
              <a:rPr lang="en-IE" u="sng" dirty="0"/>
              <a:t>https://docs.microsoft.com/en-us/azure/architecture/resiliency/ </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3:39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12275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3:40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531375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29</a:t>
            </a:fld>
            <a:endParaRPr lang="en-US" dirty="0"/>
          </a:p>
        </p:txBody>
      </p:sp>
    </p:spTree>
    <p:extLst>
      <p:ext uri="{BB962C8B-B14F-4D97-AF65-F5344CB8AC3E}">
        <p14:creationId xmlns:p14="http://schemas.microsoft.com/office/powerpoint/2010/main" val="3890825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Some preview features are </a:t>
            </a:r>
            <a:r>
              <a:rPr lang="en-IE" sz="1200" b="0" u="none" strike="noStrike" kern="1200" dirty="0">
                <a:solidFill>
                  <a:schemeClr val="tx1"/>
                </a:solidFill>
                <a:effectLst/>
                <a:latin typeface="+mn-lt"/>
                <a:ea typeface="+mn-ea"/>
                <a:cs typeface="+mn-cs"/>
              </a:rPr>
              <a:t>not covered by customer support.</a:t>
            </a:r>
          </a:p>
          <a:p>
            <a:endParaRPr lang="en-IE" sz="1200" b="0" i="1"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more information about Azure Previews, visit </a:t>
            </a:r>
            <a:r>
              <a:rPr lang="en-IE" u="sng" dirty="0"/>
              <a:t>https://azure.microsoft.com/en-us/services/preview/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3:41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09295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a:t>
            </a:fld>
            <a:endParaRPr lang="en-US" dirty="0"/>
          </a:p>
        </p:txBody>
      </p:sp>
    </p:spTree>
    <p:extLst>
      <p:ext uri="{BB962C8B-B14F-4D97-AF65-F5344CB8AC3E}">
        <p14:creationId xmlns:p14="http://schemas.microsoft.com/office/powerpoint/2010/main" val="374219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Together, these experiences provide you with a comprehensive view into the health of Azure at the granularity that is most relevant to you.</a:t>
            </a:r>
          </a:p>
          <a:p>
            <a:endParaRPr lang="en-IE" sz="1200" b="0" i="0" u="none" strike="noStrike"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more information about Azure Service Health Visit </a:t>
            </a:r>
            <a:r>
              <a:rPr lang="en-IE" u="sng" dirty="0"/>
              <a:t>https://docs.microsoft.com/en-us/azure/azure-monitor/overview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3:41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05722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3:42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3763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From the Azure updates page, you can: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View details about all Azure updates.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See which updates are in general availability, preview, or development.</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Browse updates by product category or update type by using the provided dropdown lists.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Search for updates by keyword by entering search terms into a text-entry field.</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Subscribe to get Azure update notifications by RSS.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Access the Microsoft Connect page to read Azure product news and announcements.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more information about Azure updates, refer to </a:t>
            </a:r>
            <a:r>
              <a:rPr lang="en-IE" dirty="0"/>
              <a:t>https://azure.microsoft.com/en-us/updates/ </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3:09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769954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34</a:t>
            </a:fld>
            <a:endParaRPr lang="en-US" dirty="0"/>
          </a:p>
        </p:txBody>
      </p:sp>
    </p:spTree>
    <p:extLst>
      <p:ext uri="{BB962C8B-B14F-4D97-AF65-F5344CB8AC3E}">
        <p14:creationId xmlns:p14="http://schemas.microsoft.com/office/powerpoint/2010/main" val="2460463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Answers </a:t>
            </a:r>
            <a:endParaRPr lang="en-IE" sz="1200" b="0" kern="1200" dirty="0">
              <a:solidFill>
                <a:schemeClr val="tx1"/>
              </a:solidFill>
              <a:effectLst/>
              <a:latin typeface="+mn-lt"/>
              <a:ea typeface="+mn-ea"/>
              <a:cs typeface="+mn-cs"/>
            </a:endParaRPr>
          </a:p>
          <a:p>
            <a:r>
              <a:rPr lang="en-IE" dirty="0"/>
              <a:t>Question 1: </a:t>
            </a:r>
          </a:p>
          <a:p>
            <a:pPr marL="171450" indent="-171450">
              <a:buFont typeface="Arial" panose="020B0604020202020204" pitchFamily="34" charset="0"/>
              <a:buChar char="•"/>
            </a:pPr>
            <a:r>
              <a:rPr lang="en-IE" b="0" kern="1200" dirty="0">
                <a:solidFill>
                  <a:schemeClr val="tx1"/>
                </a:solidFill>
                <a:effectLst/>
                <a:latin typeface="+mn-lt"/>
                <a:ea typeface="+mn-ea"/>
                <a:cs typeface="+mn-cs"/>
              </a:rPr>
              <a:t>An Azure subscription is a logical unit of Azure services that is linked to an Azure account. It can be used as a billing and a management boundary. </a:t>
            </a:r>
          </a:p>
          <a:p>
            <a:pPr marL="171450" indent="-171450">
              <a:buFont typeface="Arial" panose="020B0604020202020204" pitchFamily="34" charset="0"/>
              <a:buChar char="•"/>
            </a:pPr>
            <a:r>
              <a:rPr lang="en-IE" b="0" kern="1200" dirty="0">
                <a:solidFill>
                  <a:schemeClr val="tx1"/>
                </a:solidFill>
                <a:effectLst/>
                <a:latin typeface="+mn-lt"/>
                <a:ea typeface="+mn-ea"/>
                <a:cs typeface="+mn-cs"/>
              </a:rPr>
              <a:t>Using Azure requires an Azure subscription. Azure offer free and paid subscription options to suit different customer needs and requirements, and an account can have one or more subscriptions, with different billing models and access-management policies applied to each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kern="1200" dirty="0">
                <a:solidFill>
                  <a:schemeClr val="tx1"/>
                </a:solidFill>
                <a:effectLst/>
                <a:latin typeface="+mn-lt"/>
                <a:ea typeface="+mn-ea"/>
                <a:cs typeface="+mn-cs"/>
              </a:rPr>
              <a:t>A subscription provides authenticated and authorized access to Azure products and services, and allows you to provision resources</a:t>
            </a:r>
          </a:p>
          <a:p>
            <a:r>
              <a:rPr lang="en-US" dirty="0"/>
              <a:t>Question 2:</a:t>
            </a:r>
            <a:endParaRPr lang="en-I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IE" sz="1200" b="0" kern="1200" dirty="0">
                <a:solidFill>
                  <a:schemeClr val="tx1"/>
                </a:solidFill>
                <a:effectLst/>
                <a:latin typeface="+mn-lt"/>
                <a:ea typeface="+mn-ea"/>
                <a:cs typeface="+mn-cs"/>
              </a:rPr>
              <a:t>Resource type and location are factors that affect costs. </a:t>
            </a:r>
          </a:p>
          <a:p>
            <a:pPr marL="171450" indent="-171450">
              <a:buFont typeface="Arial" panose="020B0604020202020204" pitchFamily="34" charset="0"/>
              <a:buChar char="•"/>
            </a:pPr>
            <a:r>
              <a:rPr lang="en-IE" dirty="0"/>
              <a:t>Service usage rates and billing periods can also differ between Enterprise, Web Direct, and Cloud Solution Provider (CSP) customers.</a:t>
            </a:r>
          </a:p>
          <a:p>
            <a:pPr marL="171450" indent="-171450">
              <a:buFont typeface="Arial" panose="020B0604020202020204" pitchFamily="34" charset="0"/>
              <a:buChar char="•"/>
            </a:pPr>
            <a:r>
              <a:rPr lang="en-IE" dirty="0"/>
              <a:t>You could also mention Azure Reservations, pre-paying for specific resources that you know you are going to use can also affect your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3:</a:t>
            </a:r>
            <a:endParaRPr lang="en-I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IE" sz="1200" b="0" kern="1200" dirty="0">
                <a:solidFill>
                  <a:schemeClr val="tx1"/>
                </a:solidFill>
                <a:effectLst/>
                <a:latin typeface="+mn-lt"/>
                <a:ea typeface="+mn-ea"/>
                <a:cs typeface="+mn-cs"/>
              </a:rPr>
              <a:t>Microsoft offers four paid support plans. Developer, Standard, Professional Direct, and Premier. Discuss when they are appropriate to use.</a:t>
            </a:r>
          </a:p>
          <a:p>
            <a:pPr marL="628650" lvl="1" indent="-171450">
              <a:buFont typeface="Arial" panose="020B0604020202020204" pitchFamily="34" charset="0"/>
              <a:buChar char="•"/>
            </a:pPr>
            <a:r>
              <a:rPr lang="en-US" dirty="0"/>
              <a:t>Developer.</a:t>
            </a:r>
            <a:r>
              <a:rPr lang="en-US" b="1" dirty="0"/>
              <a:t> </a:t>
            </a:r>
            <a:r>
              <a:rPr lang="en-IE" dirty="0"/>
              <a:t>Azure use in trial and nonproduction environments</a:t>
            </a:r>
            <a:endParaRPr lang="en-US" b="1" dirty="0"/>
          </a:p>
          <a:p>
            <a:pPr marL="628650" lvl="1" indent="-171450">
              <a:buFont typeface="Arial" panose="020B0604020202020204" pitchFamily="34" charset="0"/>
              <a:buChar char="•"/>
            </a:pPr>
            <a:r>
              <a:rPr lang="en-US" dirty="0"/>
              <a:t>Standard. </a:t>
            </a:r>
            <a:r>
              <a:rPr lang="en-IE" dirty="0"/>
              <a:t>Appropriate for Azure use in production environments</a:t>
            </a:r>
            <a:endParaRPr lang="en-US" b="1" dirty="0"/>
          </a:p>
          <a:p>
            <a:pPr marL="628650" lvl="1" indent="-171450">
              <a:buFont typeface="Arial" panose="020B0604020202020204" pitchFamily="34" charset="0"/>
              <a:buChar char="•"/>
            </a:pPr>
            <a:r>
              <a:rPr lang="en-US" dirty="0"/>
              <a:t>Professional Direct. Appropriate</a:t>
            </a:r>
            <a:r>
              <a:rPr lang="en-IE" dirty="0"/>
              <a:t> for organizations with business-critical dependence on Azure</a:t>
            </a:r>
            <a:endParaRPr lang="en-US" b="1" dirty="0"/>
          </a:p>
          <a:p>
            <a:pPr marL="628650" lvl="1" indent="-171450">
              <a:buFont typeface="Arial" panose="020B0604020202020204" pitchFamily="34" charset="0"/>
              <a:buChar char="•"/>
            </a:pPr>
            <a:r>
              <a:rPr lang="en-US" dirty="0"/>
              <a:t>Premier. I</a:t>
            </a:r>
            <a:r>
              <a:rPr lang="en-IE" dirty="0"/>
              <a:t>deal for organizations with substantial dependence on Microsoft products including Azure</a:t>
            </a:r>
          </a:p>
          <a:p>
            <a:endParaRPr lang="en-IE" sz="1200" b="0" kern="1200" dirty="0">
              <a:solidFill>
                <a:schemeClr val="tx1"/>
              </a:solidFill>
              <a:effectLst/>
              <a:latin typeface="+mn-lt"/>
              <a:ea typeface="+mn-ea"/>
              <a:cs typeface="+mn-cs"/>
            </a:endParaRPr>
          </a:p>
          <a:p>
            <a:r>
              <a:rPr lang="en-IE"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6F86FB4F-9A3A-4149-B0E9-5278F91246FB}" type="slidenum">
              <a:rPr lang="en-US" smtClean="0"/>
              <a:t>35</a:t>
            </a:fld>
            <a:endParaRPr lang="en-US" dirty="0"/>
          </a:p>
        </p:txBody>
      </p:sp>
    </p:spTree>
    <p:extLst>
      <p:ext uri="{BB962C8B-B14F-4D97-AF65-F5344CB8AC3E}">
        <p14:creationId xmlns:p14="http://schemas.microsoft.com/office/powerpoint/2010/main" val="275844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a:t>
            </a:fld>
            <a:endParaRPr lang="en-US" dirty="0"/>
          </a:p>
        </p:txBody>
      </p:sp>
    </p:spTree>
    <p:extLst>
      <p:ext uri="{BB962C8B-B14F-4D97-AF65-F5344CB8AC3E}">
        <p14:creationId xmlns:p14="http://schemas.microsoft.com/office/powerpoint/2010/main" val="257541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7984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You can select from a range of Azure subscription options, including:</a:t>
            </a:r>
          </a:p>
          <a:p>
            <a:pPr marL="171450" indent="-171450">
              <a:buFont typeface="Arial" panose="020B0604020202020204" pitchFamily="34" charset="0"/>
              <a:buChar char="•"/>
            </a:pPr>
            <a:r>
              <a:rPr lang="en-IE" sz="1200" i="0" u="none" strike="noStrike" kern="1200" dirty="0">
                <a:solidFill>
                  <a:schemeClr val="tx1"/>
                </a:solidFill>
                <a:effectLst/>
                <a:latin typeface="+mn-lt"/>
                <a:ea typeface="+mn-ea"/>
                <a:cs typeface="+mn-cs"/>
              </a:rPr>
              <a:t>A free subscription</a:t>
            </a:r>
            <a:r>
              <a:rPr lang="en-IE" sz="1200" b="0" i="0" u="none" strike="noStrike" kern="1200" dirty="0">
                <a:solidFill>
                  <a:schemeClr val="tx1"/>
                </a:solidFill>
                <a:effectLst/>
                <a:latin typeface="+mn-lt"/>
                <a:ea typeface="+mn-ea"/>
                <a:cs typeface="+mn-cs"/>
              </a:rPr>
              <a:t>. This subscription is for 30 days and includes a $200 credit. This allows you unlimited access to the free Azure products and then a limit of $200 to spend on the paid products. Your Azure services are disabled when the trial ends or when your credit expires for paid products, unless you upgrade to a paid subscription.</a:t>
            </a:r>
          </a:p>
          <a:p>
            <a:pPr marL="171450" indent="-171450">
              <a:buFont typeface="Arial" panose="020B0604020202020204" pitchFamily="34" charset="0"/>
              <a:buChar char="•"/>
            </a:pPr>
            <a:r>
              <a:rPr lang="en-IE" sz="1200" i="0" u="none" strike="noStrike" kern="1200" dirty="0">
                <a:solidFill>
                  <a:schemeClr val="tx1"/>
                </a:solidFill>
                <a:effectLst/>
                <a:latin typeface="+mn-lt"/>
                <a:ea typeface="+mn-ea"/>
                <a:cs typeface="+mn-cs"/>
              </a:rPr>
              <a:t>Pay-As-You-Go subscription</a:t>
            </a:r>
            <a:r>
              <a:rPr lang="en-IE" sz="1200" b="0" i="0" u="none" strike="noStrike" kern="1200" dirty="0">
                <a:solidFill>
                  <a:schemeClr val="tx1"/>
                </a:solidFill>
                <a:effectLst/>
                <a:latin typeface="+mn-lt"/>
                <a:ea typeface="+mn-ea"/>
                <a:cs typeface="+mn-cs"/>
              </a:rPr>
              <a:t>. This subscription allows you to pay for what you use by attaching a credit or debit card to your account. Organizations can apply to Microsoft for invoicing privileges.</a:t>
            </a:r>
          </a:p>
          <a:p>
            <a:pPr marL="171450" indent="-171450">
              <a:buFont typeface="Arial" panose="020B0604020202020204" pitchFamily="34" charset="0"/>
              <a:buChar char="•"/>
            </a:pPr>
            <a:r>
              <a:rPr lang="en-IE" sz="1200" i="0" u="none" strike="noStrike" kern="1200" dirty="0">
                <a:solidFill>
                  <a:schemeClr val="tx1"/>
                </a:solidFill>
                <a:effectLst/>
                <a:latin typeface="+mn-lt"/>
                <a:ea typeface="+mn-ea"/>
                <a:cs typeface="+mn-cs"/>
              </a:rPr>
              <a:t>Member offers</a:t>
            </a:r>
            <a:r>
              <a:rPr lang="en-IE" sz="1200" b="0" i="0" u="none" strike="noStrike" kern="1200" dirty="0">
                <a:solidFill>
                  <a:schemeClr val="tx1"/>
                </a:solidFill>
                <a:effectLst/>
                <a:latin typeface="+mn-lt"/>
                <a:ea typeface="+mn-ea"/>
                <a:cs typeface="+mn-cs"/>
              </a:rPr>
              <a:t>. Your existing membership to certain Microsoft products and services affords you credits for your Azure account and reduced rates on Azure services. For example, member offers are available to Microsoft Visual Studio subscribers, Microsoft Partner Network members, Microsoft BizSpark members, and Microsoft Imagine members.</a:t>
            </a:r>
          </a:p>
          <a:p>
            <a:pPr marL="171450" indent="-171450">
              <a:buFont typeface="Arial" panose="020B0604020202020204" pitchFamily="34" charset="0"/>
              <a:buChar char="•"/>
            </a:pPr>
            <a:endParaRPr lang="en-I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You could also </a:t>
            </a:r>
            <a:r>
              <a:rPr lang="en-IE" sz="1200" b="0" i="0" u="none" strike="noStrike" kern="1200" dirty="0" err="1">
                <a:solidFill>
                  <a:schemeClr val="tx1"/>
                </a:solidFill>
                <a:effectLst/>
                <a:latin typeface="+mn-lt"/>
                <a:ea typeface="+mn-ea"/>
                <a:cs typeface="+mn-cs"/>
              </a:rPr>
              <a:t>menti</a:t>
            </a:r>
            <a:r>
              <a:rPr lang="en-IE" sz="1200" b="0" i="0" u="none" strike="noStrike" kern="1200" dirty="0">
                <a:solidFill>
                  <a:schemeClr val="tx1"/>
                </a:solidFill>
                <a:effectLst/>
                <a:latin typeface="+mn-lt"/>
                <a:ea typeface="+mn-ea"/>
                <a:cs typeface="+mn-cs"/>
              </a:rPr>
              <a:t> that there are subscription service limits, as per here https://docs.microsoft.com/en-us/azure/azure-subscription-service-limits </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more information on Azure subscription offers, refer to </a:t>
            </a:r>
            <a:r>
              <a:rPr lang="en-IE" u="sng" dirty="0"/>
              <a:t>https://azure.microsoft.com/en-us/support/legal/offer-details/ </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62393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You can manage your Azure subscriptions more effectively by using Azure Policy and Azure role-based access controls (RBACs). These provide distinct governance conditions that you can apply to each management group. The resources and subscriptions you assign to a management group automatically inherit the conditions that you apply to that management group.</a:t>
            </a:r>
          </a:p>
          <a:p>
            <a:endParaRPr lang="en-IE" sz="1200" b="0" i="0" u="none" strike="noStrike"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more information about management groups, refer to: </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https://docs.microsoft.com/en-us/azure/governance/management-groups/</a:t>
            </a:r>
          </a:p>
          <a:p>
            <a:pPr marL="0" indent="0">
              <a:buFont typeface="Arial" panose="020B0604020202020204" pitchFamily="34" charset="0"/>
              <a:buNone/>
            </a:pPr>
            <a:endParaRPr lang="en-IE" u="sng" dirty="0">
              <a:hlinkClick r:id="rId3"/>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45209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8</a:t>
            </a:fld>
            <a:endParaRPr lang="en-US" dirty="0"/>
          </a:p>
        </p:txBody>
      </p:sp>
    </p:spTree>
    <p:extLst>
      <p:ext uri="{BB962C8B-B14F-4D97-AF65-F5344CB8AC3E}">
        <p14:creationId xmlns:p14="http://schemas.microsoft.com/office/powerpoint/2010/main" val="26650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0525"/>
          </a:xfrm>
        </p:spPr>
        <p:txBody>
          <a:bodyPr/>
          <a:lstStyle/>
          <a:p>
            <a:pPr>
              <a:spcAft>
                <a:spcPts val="600"/>
              </a:spcAft>
            </a:pPr>
            <a:r>
              <a:rPr lang="en-IE" sz="1200" b="0" i="0" u="none" strike="noStrike" kern="1200" dirty="0">
                <a:solidFill>
                  <a:schemeClr val="tx1"/>
                </a:solidFill>
                <a:effectLst/>
                <a:latin typeface="+mn-lt"/>
                <a:ea typeface="+mn-ea"/>
                <a:cs typeface="+mn-cs"/>
              </a:rPr>
              <a:t>Products and services in Azure are arranged by category, which have various resources that you can provision. You select the Azure products and services that fit your requirements, and your account is billed according to Azure's pay-for-what-you-use model.</a:t>
            </a:r>
            <a:endParaRPr lang="en-IE" sz="1200" b="1" i="0" u="none" strike="noStrike" kern="1200" dirty="0">
              <a:solidFill>
                <a:schemeClr val="tx1"/>
              </a:solidFill>
              <a:effectLst/>
              <a:latin typeface="+mn-lt"/>
              <a:ea typeface="+mn-ea"/>
              <a:cs typeface="+mn-cs"/>
            </a:endParaRPr>
          </a:p>
          <a:p>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Usage meters</a:t>
            </a:r>
          </a:p>
          <a:p>
            <a:r>
              <a:rPr lang="en-IE" sz="1200" b="0" i="0" u="none" strike="noStrike" kern="1200" dirty="0">
                <a:solidFill>
                  <a:schemeClr val="tx1"/>
                </a:solidFill>
                <a:effectLst/>
                <a:latin typeface="+mn-lt"/>
                <a:ea typeface="+mn-ea"/>
                <a:cs typeface="+mn-cs"/>
              </a:rPr>
              <a:t>When you provision an Azure resource, Azure creates one or more meter instances for that resource. The meters track the resources' usage, and each meter generates a usage record that is used to calculate your bill.</a:t>
            </a:r>
          </a:p>
          <a:p>
            <a:r>
              <a:rPr lang="en-IE" sz="1200" b="0" i="0" u="none" strike="noStrike" kern="1200" dirty="0">
                <a:solidFill>
                  <a:schemeClr val="tx1"/>
                </a:solidFill>
                <a:effectLst/>
                <a:latin typeface="+mn-lt"/>
                <a:ea typeface="+mn-ea"/>
                <a:cs typeface="+mn-cs"/>
              </a:rPr>
              <a:t>For example, a single virtual machine that you provision in Azure might have the following meters tracking its usage: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Compute Hours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IP Address Hours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Data Transfer In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Data Transfer Out</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And more</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more information about purchasing Azure products and services, refer to </a:t>
            </a:r>
            <a:r>
              <a:rPr lang="en-IE" u="sng" dirty="0"/>
              <a:t>https://azure.microsoft.com/en-us/pricing/purchase-options/ </a:t>
            </a:r>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3:18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1979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F5B7-7C65-4F0D-9BBF-F0897403E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246C1-A983-409F-B9FE-68C384273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A63DE6-9AD6-4807-B823-DB4DFC623F40}"/>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58A701A2-24E3-4835-819E-21D267984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30F422-37F2-4084-B734-881EF6003C28}"/>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69120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9135-BDF2-4FF6-B594-2B7338476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1F54D-FAA0-4CF3-89AA-6905162343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B9852-5935-4919-835C-FF0E00171BD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1104246B-2ED3-4279-93A9-FAA416EA9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82B13-C31F-42A2-9D54-F5119C54A361}"/>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4267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2366B-7E81-469A-BAA3-5A92E7328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82072-61C5-4488-812B-291E09DE07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054FC-70F5-40C9-B405-89ECB59DD9DD}"/>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49258689-0BFE-4EC2-8D34-A9818FC62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6F4B48-1582-498E-878F-4306C2FE19CB}"/>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58622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692179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3422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116645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4FCC-6ED6-4512-85AB-51C9214EF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300BB-399B-4E67-A276-3DEDF30F6A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1456C-3008-40D6-95DC-69CDD35D0418}"/>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F8F47DDE-0B1D-4A5F-A599-28DB1A37B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53505C-670F-44C0-8BE4-0CAED6002B19}"/>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9500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1E0C-E478-4FBD-9EA4-E16921F64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E3CC3-F8E2-4AD4-B6AD-5BA299DD8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65AD30-8A59-40BC-8C58-069790260485}"/>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04AF7994-73FC-4008-AD72-A817FFD21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0A866-95AC-4DB5-B33E-288AAD79B897}"/>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80741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4259-AFCC-48B8-8B6F-8CD0AD954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361F0-DB6A-474A-94BF-65317AF93F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25B24E-5823-43C6-B813-E2383A1338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B3D83-3D9D-47D9-8531-177E95300F2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555FD5D9-7A42-4264-B9B8-E0AA2315F4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E68B93-3462-465F-88E4-907876887190}"/>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78322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B33E-EB93-4519-988B-4D072B6F7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0A28B-9D46-4E5D-856A-CA6EEC3E0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DC2E64-6735-4601-A495-6C6FB598AE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4A198F-0E43-4A61-ACE9-0787B544C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7BB433-5592-4F90-AD76-0860E6EF8B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DDAEED-1A97-48D8-81D3-26705AB4AB9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8" name="Footer Placeholder 7">
            <a:extLst>
              <a:ext uri="{FF2B5EF4-FFF2-40B4-BE49-F238E27FC236}">
                <a16:creationId xmlns:a16="http://schemas.microsoft.com/office/drawing/2014/main" id="{A77AA654-6676-4D3A-B66B-3AE9B7D947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EB38EF-AD90-4A80-8EEE-2C4FCA70CA37}"/>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32750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BA88-2E93-4364-9CD8-95E9C0DB86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62F12-3C33-4EA4-A2EC-2944D1F5474A}"/>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4" name="Footer Placeholder 3">
            <a:extLst>
              <a:ext uri="{FF2B5EF4-FFF2-40B4-BE49-F238E27FC236}">
                <a16:creationId xmlns:a16="http://schemas.microsoft.com/office/drawing/2014/main" id="{8BB2F196-29E3-433F-83F0-7C4BFC0646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AFFDA9-20A7-48FE-B2D8-03DA28C8E6A2}"/>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02879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9512A-442B-445B-8D79-11331254F4F2}"/>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3" name="Footer Placeholder 2">
            <a:extLst>
              <a:ext uri="{FF2B5EF4-FFF2-40B4-BE49-F238E27FC236}">
                <a16:creationId xmlns:a16="http://schemas.microsoft.com/office/drawing/2014/main" id="{CDCD38F0-640D-496E-AC2A-19F6D6DD00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615D18-6441-4021-A2AA-66C4CC1F7060}"/>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5112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C11E-9619-43E2-8F8E-2D5ADFEFD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E4029-1003-479B-AD74-5E72E7B0A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3791F-4F6D-45FA-97DE-2E1CB1A23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B8D37A-478D-4E24-A8D9-9DA34A40F6D3}"/>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C4B4E305-4C98-4F91-A918-133362E1F3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CBA3A7-3FFC-4B1F-9463-FD99D2613343}"/>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62447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0A59-CF47-4310-B53B-222DECD78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1FAD8-A270-4835-B6F9-CB8CC4957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42CE73-0152-4ABF-9391-BD897F5B4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A5E9C5-88EF-4C3B-ACAD-129C7B5F8A31}"/>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9C878014-89C8-4906-AF20-FD3EAA6F1B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E4C83C-78E0-4D1F-BBAE-25B5AE633068}"/>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2102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BF869-825D-431A-AAA3-26B4CD7B6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D95FF-A385-4514-97F5-8A57A5CAF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3DD2-D998-4965-9C06-C3DB37B7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ADAF7B06-0636-43B6-846A-1E876A320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6E1733-FBDD-46C8-B66A-725B3888F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648C3-0431-4A67-B30B-7E65BA631734}" type="slidenum">
              <a:rPr lang="en-US" smtClean="0"/>
              <a:t>‹N°›</a:t>
            </a:fld>
            <a:endParaRPr lang="en-US" dirty="0"/>
          </a:p>
        </p:txBody>
      </p:sp>
    </p:spTree>
    <p:extLst>
      <p:ext uri="{BB962C8B-B14F-4D97-AF65-F5344CB8AC3E}">
        <p14:creationId xmlns:p14="http://schemas.microsoft.com/office/powerpoint/2010/main" val="332992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azure.microsoft.com/en-us/support/community/"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twitter.com/azuresupport" TargetMode="External"/><Relationship Id="rId5" Type="http://schemas.openxmlformats.org/officeDocument/2006/relationships/hyperlink" Target="https://feedback.azure.com/forums/34192--general-feedback" TargetMode="External"/><Relationship Id="rId4" Type="http://schemas.openxmlformats.org/officeDocument/2006/relationships/hyperlink" Target="https://stackoverflow.com/questions/tagged/azur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azure.microsoft.com/en-us/support/legal/sla/summary/"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azure.microsoft.com/en-us/services/preview/"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preview.portal.azur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azure.microsoft.com/en-us/update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E3AC40CB-2BF1-4C72-B6CF-6EC68EF150D6}"/>
              </a:ext>
            </a:extLst>
          </p:cNvPr>
          <p:cNvSpPr>
            <a:spLocks noGrp="1"/>
          </p:cNvSpPr>
          <p:nvPr>
            <p:ph type="title"/>
          </p:nvPr>
        </p:nvSpPr>
        <p:spPr>
          <a:xfrm>
            <a:off x="358848" y="2460812"/>
            <a:ext cx="5019975" cy="2918012"/>
          </a:xfrm>
          <a:solidFill>
            <a:schemeClr val="bg1"/>
          </a:solidFill>
          <a:ln w="25400" cap="sq">
            <a:noFill/>
            <a:miter lim="800000"/>
          </a:ln>
        </p:spPr>
        <p:txBody>
          <a:bodyPr vert="horz" wrap="square" lIns="91440" tIns="45720" rIns="91440" bIns="45720" rtlCol="0" anchor="ctr">
            <a:normAutofit/>
          </a:bodyPr>
          <a:lstStyle/>
          <a:p>
            <a:pPr algn="ctr"/>
            <a:r>
              <a:rPr lang="en-US" sz="3600" dirty="0">
                <a:solidFill>
                  <a:schemeClr val="tx1"/>
                </a:solidFill>
                <a:latin typeface="Segoe UI Semibold (Headings)"/>
              </a:rPr>
              <a:t>AZ-900T01: Module 04: </a:t>
            </a:r>
            <a:r>
              <a:rPr lang="en-US" sz="3600" dirty="0">
                <a:latin typeface="Segoe UI Semibold (Headings)"/>
              </a:rPr>
              <a:t>Prix et support Azure</a:t>
            </a:r>
            <a:endParaRPr lang="en-US" sz="3600" dirty="0">
              <a:solidFill>
                <a:schemeClr val="tx1"/>
              </a:solidFill>
              <a:latin typeface="Segoe UI Semibold (Headings)"/>
            </a:endParaRPr>
          </a:p>
        </p:txBody>
      </p:sp>
      <p:pic>
        <p:nvPicPr>
          <p:cNvPr id="12" name="Picture Placeholder 11">
            <a:extLst>
              <a:ext uri="{FF2B5EF4-FFF2-40B4-BE49-F238E27FC236}">
                <a16:creationId xmlns:a16="http://schemas.microsoft.com/office/drawing/2014/main" id="{2C154A6C-EF34-422D-98F4-6DDFF8E2A7F7}"/>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6221506" y="10"/>
            <a:ext cx="5970494" cy="6857990"/>
          </a:xfrm>
          <a:prstGeom prst="rect">
            <a:avLst/>
          </a:prstGeom>
          <a:effectLst/>
        </p:spPr>
      </p:pic>
      <p:pic>
        <p:nvPicPr>
          <p:cNvPr id="16" name="Picture 15">
            <a:extLst>
              <a:ext uri="{FF2B5EF4-FFF2-40B4-BE49-F238E27FC236}">
                <a16:creationId xmlns:a16="http://schemas.microsoft.com/office/drawing/2014/main" id="{776BD2BD-ADF3-4DB1-B338-5057947453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48" y="346712"/>
            <a:ext cx="2116723" cy="537800"/>
          </a:xfrm>
          <a:prstGeom prst="rect">
            <a:avLst/>
          </a:prstGeom>
        </p:spPr>
      </p:pic>
    </p:spTree>
    <p:extLst>
      <p:ext uri="{BB962C8B-B14F-4D97-AF65-F5344CB8AC3E}">
        <p14:creationId xmlns:p14="http://schemas.microsoft.com/office/powerpoint/2010/main" val="102069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70732" y="513347"/>
            <a:ext cx="10515600" cy="705853"/>
          </a:xfrm>
        </p:spPr>
        <p:txBody>
          <a:bodyPr>
            <a:normAutofit/>
          </a:bodyPr>
          <a:lstStyle/>
          <a:p>
            <a:r>
              <a:rPr lang="en-US" dirty="0" err="1"/>
              <a:t>Compte</a:t>
            </a:r>
            <a:r>
              <a:rPr lang="en-US" dirty="0"/>
              <a:t> </a:t>
            </a:r>
            <a:r>
              <a:rPr lang="en-US" dirty="0" err="1"/>
              <a:t>gratuit</a:t>
            </a:r>
            <a:r>
              <a:rPr lang="en-US" dirty="0"/>
              <a:t> Azure</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70732" y="1426464"/>
            <a:ext cx="3909828" cy="5066411"/>
          </a:xfrm>
        </p:spPr>
        <p:txBody>
          <a:bodyPr>
            <a:normAutofit fontScale="92500" lnSpcReduction="20000"/>
          </a:bodyPr>
          <a:lstStyle/>
          <a:p>
            <a:r>
              <a:rPr lang="fr-FR" dirty="0"/>
              <a:t>Un compte gratuit Azure offre aux abonnés un crédit Azure de 200 $(170 €) qu'ils peuvent utiliser pour des produits Azure payants pendant une période d'essai de 30 jours. </a:t>
            </a:r>
          </a:p>
          <a:p>
            <a:r>
              <a:rPr lang="fr-FR" dirty="0"/>
              <a:t>Une fois que vous utilisez ce crédit de 200 $ ou que vous atteignez la fin de votre essai, Azure suspend votre compte à moins que vous ne vous inscriviez à un compte payant.</a:t>
            </a:r>
            <a:endParaRPr lang="en-IE" dirty="0"/>
          </a:p>
        </p:txBody>
      </p:sp>
      <p:pic>
        <p:nvPicPr>
          <p:cNvPr id="10" name="Picture 9" descr="Screenshot of the Microsoft  Azure free account sign-up page.">
            <a:extLst>
              <a:ext uri="{FF2B5EF4-FFF2-40B4-BE49-F238E27FC236}">
                <a16:creationId xmlns:a16="http://schemas.microsoft.com/office/drawing/2014/main" id="{E497AB61-AA1F-4950-A83B-6775D6E28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010" y="1494466"/>
            <a:ext cx="6945213" cy="4980755"/>
          </a:xfrm>
          <a:prstGeom prst="rect">
            <a:avLst/>
          </a:prstGeom>
        </p:spPr>
      </p:pic>
    </p:spTree>
    <p:extLst>
      <p:ext uri="{BB962C8B-B14F-4D97-AF65-F5344CB8AC3E}">
        <p14:creationId xmlns:p14="http://schemas.microsoft.com/office/powerpoint/2010/main" val="24607512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57726" y="437642"/>
            <a:ext cx="10254114" cy="805308"/>
          </a:xfrm>
        </p:spPr>
        <p:txBody>
          <a:bodyPr/>
          <a:lstStyle/>
          <a:p>
            <a:r>
              <a:rPr lang="en-US" dirty="0" err="1"/>
              <a:t>Facteurs</a:t>
            </a:r>
            <a:r>
              <a:rPr lang="en-US" dirty="0"/>
              <a:t> </a:t>
            </a:r>
            <a:r>
              <a:rPr lang="en-US" dirty="0" err="1"/>
              <a:t>affectant</a:t>
            </a:r>
            <a:r>
              <a:rPr lang="en-US" dirty="0"/>
              <a:t> les </a:t>
            </a:r>
            <a:r>
              <a:rPr lang="en-US" dirty="0" err="1"/>
              <a:t>coûts</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57726" y="1458549"/>
            <a:ext cx="9487668" cy="4443983"/>
          </a:xfrm>
        </p:spPr>
        <p:txBody>
          <a:bodyPr>
            <a:normAutofit fontScale="92500"/>
          </a:bodyPr>
          <a:lstStyle/>
          <a:p>
            <a:pPr marL="0" indent="0">
              <a:buNone/>
            </a:pPr>
            <a:r>
              <a:rPr lang="fr-FR" dirty="0"/>
              <a:t>Trois facteurs influent sur les coûts :</a:t>
            </a:r>
          </a:p>
          <a:p>
            <a:r>
              <a:rPr lang="fr-FR" dirty="0"/>
              <a:t>Type de ressource : Les coûts sont spécifiques aux ressources, de sorte qu'un compteur suit chaque utilisation et le nombre de compteurs associés à une ressource dépendent du type de ressource.</a:t>
            </a:r>
          </a:p>
          <a:p>
            <a:r>
              <a:rPr lang="fr-FR" dirty="0"/>
              <a:t>Services : Les taux d'utilisation Azure et les périodes de facturation peuvent différer entre les clients Enterprise, Web Direct et CSP.</a:t>
            </a:r>
          </a:p>
          <a:p>
            <a:r>
              <a:rPr lang="fr-FR" dirty="0"/>
              <a:t>Emplacement : L'infrastructure Azure est distribuée à l'échelle mondiale, et les coûts d'utilisation peuvent varier d'un emplacement à l'autre qui offre des produits, des services et des ressources Azure particuliers.</a:t>
            </a:r>
            <a:endParaRPr lang="en-IE" dirty="0"/>
          </a:p>
        </p:txBody>
      </p:sp>
      <p:pic>
        <p:nvPicPr>
          <p:cNvPr id="5" name="Picture 4" descr="Depicts a billing period, with a calendar, computer, and meter linked to illustrate correlation between the three">
            <a:extLst>
              <a:ext uri="{FF2B5EF4-FFF2-40B4-BE49-F238E27FC236}">
                <a16:creationId xmlns:a16="http://schemas.microsoft.com/office/drawing/2014/main" id="{AB6CF0A6-29F4-4557-A01E-DBE8D7201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176" y="4856152"/>
            <a:ext cx="2670048" cy="1722587"/>
          </a:xfrm>
          <a:prstGeom prst="rect">
            <a:avLst/>
          </a:prstGeom>
        </p:spPr>
      </p:pic>
    </p:spTree>
    <p:extLst>
      <p:ext uri="{BB962C8B-B14F-4D97-AF65-F5344CB8AC3E}">
        <p14:creationId xmlns:p14="http://schemas.microsoft.com/office/powerpoint/2010/main" val="4894274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86062" y="545077"/>
            <a:ext cx="10065817" cy="644094"/>
          </a:xfrm>
        </p:spPr>
        <p:txBody>
          <a:bodyPr>
            <a:normAutofit fontScale="90000"/>
          </a:bodyPr>
          <a:lstStyle/>
          <a:p>
            <a:r>
              <a:rPr lang="fr-FR" dirty="0"/>
              <a:t>Facturation des zones</a:t>
            </a:r>
            <a:endParaRPr lang="en-US"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786062" y="1189174"/>
            <a:ext cx="10479346" cy="1737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quantité de données qui se déplacent dans et hors des datacenters Azure. Certains transferts de données entrants sont gratuits, tels que les données entrant dans les datacenters Azure. Pour les transferts de données sortants, tels que les données qui sortent des datacenters Azure, la tarification est basée sur les zones.</a:t>
            </a:r>
            <a:endParaRPr lang="en-IE" b="1" dirty="0"/>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786062" y="3500469"/>
            <a:ext cx="5309938" cy="345860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Une zone est un regroupement géographique des Régions Azure à des fins de facturation. </a:t>
            </a:r>
          </a:p>
          <a:p>
            <a:r>
              <a:rPr lang="fr-FR" dirty="0"/>
              <a:t>Les zones sont :</a:t>
            </a:r>
          </a:p>
          <a:p>
            <a:pPr lvl="1"/>
            <a:r>
              <a:rPr lang="fr-FR" dirty="0"/>
              <a:t>Zone 1. Comprend l'Ouest des États-Unis, l'Est des États-Unis, l'Europe de l'Ouest, et d'autres.</a:t>
            </a:r>
          </a:p>
          <a:p>
            <a:pPr lvl="1"/>
            <a:r>
              <a:rPr lang="fr-FR" dirty="0"/>
              <a:t>Zone 2 . Comprend l'Australie centrale, le Japon ouest, l'Inde centrale, et d'autres.</a:t>
            </a:r>
          </a:p>
          <a:p>
            <a:pPr lvl="1"/>
            <a:r>
              <a:rPr lang="fr-FR" dirty="0"/>
              <a:t>Zone 3. Inclut le Brésil Sud seulement.</a:t>
            </a:r>
          </a:p>
          <a:p>
            <a:pPr lvl="1"/>
            <a:r>
              <a:rPr lang="fr-FR" dirty="0"/>
              <a:t>ZONE DE 1. Comprend l'Allemagne centrale et l'Allemagne du Nord-Est.</a:t>
            </a:r>
            <a:endParaRPr lang="en-IE" dirty="0"/>
          </a:p>
        </p:txBody>
      </p:sp>
      <p:pic>
        <p:nvPicPr>
          <p:cNvPr id="10" name="Picture 9" descr="Image of internet traffic travelling between two datacenters around a globe">
            <a:extLst>
              <a:ext uri="{FF2B5EF4-FFF2-40B4-BE49-F238E27FC236}">
                <a16:creationId xmlns:a16="http://schemas.microsoft.com/office/drawing/2014/main" id="{6FC2C5A8-AA4E-4CB6-8922-1854DDA75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463" y="3472239"/>
            <a:ext cx="5575842" cy="2582013"/>
          </a:xfrm>
          <a:prstGeom prst="rect">
            <a:avLst/>
          </a:prstGeom>
        </p:spPr>
      </p:pic>
    </p:spTree>
    <p:extLst>
      <p:ext uri="{BB962C8B-B14F-4D97-AF65-F5344CB8AC3E}">
        <p14:creationId xmlns:p14="http://schemas.microsoft.com/office/powerpoint/2010/main" val="19943721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21894" y="498992"/>
            <a:ext cx="10129985" cy="716946"/>
          </a:xfrm>
        </p:spPr>
        <p:txBody>
          <a:bodyPr>
            <a:normAutofit fontScale="90000"/>
          </a:bodyPr>
          <a:lstStyle/>
          <a:p>
            <a:r>
              <a:rPr lang="en-US" dirty="0"/>
              <a:t>Pricing calculator</a:t>
            </a:r>
            <a:r>
              <a:rPr lang="en-IE" dirty="0"/>
              <a:t>cost of Azure products</a:t>
            </a:r>
            <a:br>
              <a:rPr lang="en-IE" dirty="0"/>
            </a:br>
            <a:r>
              <a:rPr lang="en-IE" dirty="0"/>
              <a:t>You choose the Azure products </a:t>
            </a:r>
            <a:endParaRPr lang="en-US"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721894" y="1636295"/>
            <a:ext cx="10543514" cy="1029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Vous aide à estimer vos besoins et à les configurer en fonction de vos besoins spécifiques</a:t>
            </a:r>
            <a:endParaRPr lang="en-IE" b="1" dirty="0"/>
          </a:p>
        </p:txBody>
      </p:sp>
      <p:sp>
        <p:nvSpPr>
          <p:cNvPr id="11" name="Text Placeholder 2">
            <a:extLst>
              <a:ext uri="{FF2B5EF4-FFF2-40B4-BE49-F238E27FC236}">
                <a16:creationId xmlns:a16="http://schemas.microsoft.com/office/drawing/2014/main" id="{0174B5C7-18BD-4BFA-8798-F7F08F558579}"/>
              </a:ext>
            </a:extLst>
          </p:cNvPr>
          <p:cNvSpPr txBox="1">
            <a:spLocks/>
          </p:cNvSpPr>
          <p:nvPr/>
        </p:nvSpPr>
        <p:spPr>
          <a:xfrm>
            <a:off x="721894" y="2748448"/>
            <a:ext cx="2864120" cy="3430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Azure fournit une estimation détaillée des coûts associés à vos sélections et configurations</a:t>
            </a:r>
            <a:endParaRPr lang="en-IE" b="1" dirty="0"/>
          </a:p>
        </p:txBody>
      </p:sp>
      <p:pic>
        <p:nvPicPr>
          <p:cNvPr id="6" name="Picture 5" descr="Pricing Calculator estimate image">
            <a:extLst>
              <a:ext uri="{FF2B5EF4-FFF2-40B4-BE49-F238E27FC236}">
                <a16:creationId xmlns:a16="http://schemas.microsoft.com/office/drawing/2014/main" id="{D979213D-22ED-46D3-AB60-9BFAE2E6F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06" y="2584276"/>
            <a:ext cx="7848119" cy="3873457"/>
          </a:xfrm>
          <a:prstGeom prst="rect">
            <a:avLst/>
          </a:prstGeom>
        </p:spPr>
      </p:pic>
    </p:spTree>
    <p:extLst>
      <p:ext uri="{BB962C8B-B14F-4D97-AF65-F5344CB8AC3E}">
        <p14:creationId xmlns:p14="http://schemas.microsoft.com/office/powerpoint/2010/main" val="39102453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29193" y="498499"/>
            <a:ext cx="10210196" cy="716946"/>
          </a:xfrm>
        </p:spPr>
        <p:txBody>
          <a:bodyPr/>
          <a:lstStyle/>
          <a:p>
            <a:r>
              <a:rPr lang="en-IE" dirty="0"/>
              <a:t>Total cost of ownership (TCO) calculator</a:t>
            </a:r>
            <a:endParaRPr lang="en-US"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633679" y="1112776"/>
            <a:ext cx="10708089" cy="2253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Un outil que vous utilisez pour estimer les économies de coûts que vous pouvez réaliser en migrant vers Azure</a:t>
            </a:r>
          </a:p>
          <a:p>
            <a:r>
              <a:rPr lang="fr-FR" dirty="0"/>
              <a:t>Un rapport compare les coûts des infrastructures sur site avec les coûts d'utilisation des produits et services Azure pour héberger l'infrastructure dans le cloud</a:t>
            </a:r>
            <a:endParaRPr lang="en-IE" b="1" dirty="0"/>
          </a:p>
        </p:txBody>
      </p:sp>
      <p:pic>
        <p:nvPicPr>
          <p:cNvPr id="8" name="Picture 7" descr="Two TCO pie charts. One for total on-premises cost of $30,702,495 and one for Azure cost of $595,618">
            <a:extLst>
              <a:ext uri="{FF2B5EF4-FFF2-40B4-BE49-F238E27FC236}">
                <a16:creationId xmlns:a16="http://schemas.microsoft.com/office/drawing/2014/main" id="{551694CC-B9DD-452C-8C49-3650FC69A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639" y="3263656"/>
            <a:ext cx="7885305" cy="3413760"/>
          </a:xfrm>
          <a:prstGeom prst="rect">
            <a:avLst/>
          </a:prstGeom>
        </p:spPr>
      </p:pic>
    </p:spTree>
    <p:extLst>
      <p:ext uri="{BB962C8B-B14F-4D97-AF65-F5344CB8AC3E}">
        <p14:creationId xmlns:p14="http://schemas.microsoft.com/office/powerpoint/2010/main" val="37651682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23B42-AF81-4649-80D5-FE0AB2D717CA}"/>
              </a:ext>
            </a:extLst>
          </p:cNvPr>
          <p:cNvSpPr>
            <a:spLocks noGrp="1"/>
          </p:cNvSpPr>
          <p:nvPr>
            <p:ph type="title"/>
          </p:nvPr>
        </p:nvSpPr>
        <p:spPr/>
        <p:txBody>
          <a:bodyPr/>
          <a:lstStyle/>
          <a:p>
            <a:r>
              <a:rPr lang="fr-FR" dirty="0"/>
              <a:t>TP8</a:t>
            </a:r>
          </a:p>
        </p:txBody>
      </p:sp>
      <p:sp>
        <p:nvSpPr>
          <p:cNvPr id="3" name="Espace réservé du texte 2">
            <a:extLst>
              <a:ext uri="{FF2B5EF4-FFF2-40B4-BE49-F238E27FC236}">
                <a16:creationId xmlns:a16="http://schemas.microsoft.com/office/drawing/2014/main" id="{DFEB4E00-0DAA-4258-BFD3-345DBA3734A7}"/>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7048063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25642" y="421535"/>
            <a:ext cx="10162069" cy="716946"/>
          </a:xfrm>
        </p:spPr>
        <p:txBody>
          <a:bodyPr/>
          <a:lstStyle/>
          <a:p>
            <a:r>
              <a:rPr lang="en-US" dirty="0" err="1"/>
              <a:t>Minimiser</a:t>
            </a:r>
            <a:r>
              <a:rPr lang="en-US" dirty="0"/>
              <a:t> les </a:t>
            </a:r>
            <a:r>
              <a:rPr lang="en-US" dirty="0" err="1"/>
              <a:t>coûts</a:t>
            </a:r>
            <a:endParaRPr lang="en-US"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625642" y="1290881"/>
            <a:ext cx="10729650" cy="5414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Les best-practices suivantes peuvent vous aider à minimiser vos coûts Azure :</a:t>
            </a:r>
          </a:p>
          <a:p>
            <a:r>
              <a:rPr lang="fr-FR" sz="2400" dirty="0"/>
              <a:t>Effectuez des analyses de coûts. Utilisez les calculatrices Azure Pricing et TCO</a:t>
            </a:r>
          </a:p>
          <a:p>
            <a:r>
              <a:rPr lang="fr-FR" sz="2400" dirty="0"/>
              <a:t>Surveillez l'utilisation avec Azure Advisor. Mettre en œuvre les recommandations </a:t>
            </a:r>
          </a:p>
          <a:p>
            <a:r>
              <a:rPr lang="fr-FR" sz="2400" dirty="0"/>
              <a:t>Utilisez des limites de dépenses. Utiliser via des clients d'essai gratuits et certains abonnements Azure basés sur le crédit</a:t>
            </a:r>
          </a:p>
          <a:p>
            <a:r>
              <a:rPr lang="fr-FR" sz="2400" dirty="0"/>
              <a:t>Utilisez les réservations Azure. Pour obtenir un rabais, réservez des produits et des ressources en payant à l'avance. Prépayez pendant 1 ou 3 ans et réalisez jusqu'à 72 % d'économies sur les coûts </a:t>
            </a:r>
          </a:p>
          <a:p>
            <a:r>
              <a:rPr lang="fr-FR" sz="2400" dirty="0"/>
              <a:t>Choisissez des endroits et des régions à faible coût. Si possible, utilisez des emplacements à faible coût</a:t>
            </a:r>
          </a:p>
          <a:p>
            <a:r>
              <a:rPr lang="fr-FR" sz="2400" dirty="0"/>
              <a:t>Appliquer des étiquettes pour identifier les propriétaires de coûts. Identifier les propriétaires d'utilisation avec des balises</a:t>
            </a:r>
            <a:endParaRPr lang="en-IE" sz="2400" dirty="0"/>
          </a:p>
        </p:txBody>
      </p:sp>
    </p:spTree>
    <p:extLst>
      <p:ext uri="{BB962C8B-B14F-4D97-AF65-F5344CB8AC3E}">
        <p14:creationId xmlns:p14="http://schemas.microsoft.com/office/powerpoint/2010/main" val="5588432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05248" y="337770"/>
            <a:ext cx="5759720" cy="716946"/>
          </a:xfrm>
        </p:spPr>
        <p:txBody>
          <a:bodyPr/>
          <a:lstStyle/>
          <a:p>
            <a:r>
              <a:rPr lang="en-US" dirty="0"/>
              <a:t>Azure Cost Management</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705248" y="979074"/>
            <a:ext cx="5345810" cy="1571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Azure </a:t>
            </a:r>
            <a:r>
              <a:rPr lang="fr-FR" dirty="0" err="1"/>
              <a:t>Cost</a:t>
            </a:r>
            <a:r>
              <a:rPr lang="fr-FR" dirty="0"/>
              <a:t> Management est un produit Azure qui fournit un ensemble d'outils de surveillance, d'allocation et d'optimisation des coûts Azure</a:t>
            </a:r>
            <a:endParaRPr lang="en-IE" dirty="0"/>
          </a:p>
        </p:txBody>
      </p:sp>
      <p:sp>
        <p:nvSpPr>
          <p:cNvPr id="6" name="Text Placeholder 2">
            <a:extLst>
              <a:ext uri="{FF2B5EF4-FFF2-40B4-BE49-F238E27FC236}">
                <a16:creationId xmlns:a16="http://schemas.microsoft.com/office/drawing/2014/main" id="{71CBB136-5511-46A9-BDA9-747F97E9A4DF}"/>
              </a:ext>
            </a:extLst>
          </p:cNvPr>
          <p:cNvSpPr txBox="1">
            <a:spLocks/>
          </p:cNvSpPr>
          <p:nvPr/>
        </p:nvSpPr>
        <p:spPr>
          <a:xfrm>
            <a:off x="6464966" y="979074"/>
            <a:ext cx="5390753" cy="5635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Rapports. Générer des rapports </a:t>
            </a:r>
          </a:p>
          <a:p>
            <a:r>
              <a:rPr lang="fr-FR" sz="2400" dirty="0"/>
              <a:t>Enrichissement des données. Améliorer la responsabilisation en classant les ressources avec des étiquettes </a:t>
            </a:r>
          </a:p>
          <a:p>
            <a:r>
              <a:rPr lang="fr-FR" sz="2400" dirty="0"/>
              <a:t>Budgets. Surveiller l'évolution de la demande de ressources, les taux de consommation et les tendances des coûts</a:t>
            </a:r>
          </a:p>
          <a:p>
            <a:r>
              <a:rPr lang="fr-FR" sz="2400" dirty="0"/>
              <a:t>Alerte. Obtenez des alertes en fonction de vos budgets de coûts et d'utilisation</a:t>
            </a:r>
          </a:p>
          <a:p>
            <a:r>
              <a:rPr lang="fr-FR" sz="2400" dirty="0"/>
              <a:t>Recommandations. Recevoir des recommandations pour éliminer les ressources inutiles et optimiser les ressources Azure provisionnelles</a:t>
            </a:r>
            <a:endParaRPr lang="en-IE" sz="2400" dirty="0"/>
          </a:p>
        </p:txBody>
      </p:sp>
      <p:pic>
        <p:nvPicPr>
          <p:cNvPr id="8" name="Picture 7" descr="Azure Cost Management portal displays a company's cost analysis by meter category, resource location, and resource group name.">
            <a:extLst>
              <a:ext uri="{FF2B5EF4-FFF2-40B4-BE49-F238E27FC236}">
                <a16:creationId xmlns:a16="http://schemas.microsoft.com/office/drawing/2014/main" id="{57EBC4A5-0B51-4A04-8A99-3CAB50BC0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70" y="2448441"/>
            <a:ext cx="5759719" cy="4502135"/>
          </a:xfrm>
          <a:prstGeom prst="rect">
            <a:avLst/>
          </a:prstGeom>
        </p:spPr>
      </p:pic>
    </p:spTree>
    <p:extLst>
      <p:ext uri="{BB962C8B-B14F-4D97-AF65-F5344CB8AC3E}">
        <p14:creationId xmlns:p14="http://schemas.microsoft.com/office/powerpoint/2010/main" val="20887021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0BDBF8-D4FD-4FEF-B838-C5BBB4E9E831}"/>
              </a:ext>
            </a:extLst>
          </p:cNvPr>
          <p:cNvSpPr>
            <a:spLocks noGrp="1"/>
          </p:cNvSpPr>
          <p:nvPr>
            <p:ph type="title"/>
          </p:nvPr>
        </p:nvSpPr>
        <p:spPr>
          <a:xfrm>
            <a:off x="1715443" y="3190050"/>
            <a:ext cx="8761113" cy="477899"/>
          </a:xfrm>
        </p:spPr>
        <p:txBody>
          <a:bodyPr>
            <a:noAutofit/>
          </a:bodyPr>
          <a:lstStyle/>
          <a:p>
            <a:r>
              <a:rPr lang="fr-FR" sz="3000" dirty="0">
                <a:latin typeface="Segoe UI Semibold (Headings)"/>
              </a:rPr>
              <a:t>Leçon 04 : Options de support disponibles avec Azure</a:t>
            </a:r>
            <a:endParaRPr lang="en-US" sz="3000" dirty="0">
              <a:latin typeface="Segoe UI Semibold (Headings)"/>
            </a:endParaRP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808887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82177" y="466678"/>
            <a:ext cx="10069701" cy="840779"/>
          </a:xfrm>
        </p:spPr>
        <p:txBody>
          <a:bodyPr/>
          <a:lstStyle/>
          <a:p>
            <a:r>
              <a:rPr lang="fr-FR" dirty="0"/>
              <a:t>Options de plan de soutien</a:t>
            </a:r>
            <a:endParaRPr lang="en-US" dirty="0"/>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782177" y="1418320"/>
            <a:ext cx="10431255" cy="49489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Chaque abonnement Azure comprend :</a:t>
            </a:r>
          </a:p>
          <a:p>
            <a:pPr lvl="1"/>
            <a:r>
              <a:rPr lang="fr-FR" dirty="0"/>
              <a:t>Accès gratuit à la facturation et au support d'abonnement</a:t>
            </a:r>
          </a:p>
          <a:p>
            <a:pPr lvl="1"/>
            <a:r>
              <a:rPr lang="fr-FR" dirty="0"/>
              <a:t>Documentation sur les produits et services Azure</a:t>
            </a:r>
          </a:p>
          <a:p>
            <a:pPr lvl="1"/>
            <a:r>
              <a:rPr lang="fr-FR" dirty="0"/>
              <a:t>Documentation d'auto-assistance en </a:t>
            </a:r>
            <a:r>
              <a:rPr lang="fr-FR" dirty="0" err="1"/>
              <a:t>ligneForums</a:t>
            </a:r>
            <a:r>
              <a:rPr lang="fr-FR" dirty="0"/>
              <a:t> de soutien communautaire</a:t>
            </a:r>
          </a:p>
          <a:p>
            <a:r>
              <a:rPr lang="fr-FR" dirty="0"/>
              <a:t>Plans de soutien Azure payants :</a:t>
            </a:r>
          </a:p>
          <a:p>
            <a:pPr lvl="1"/>
            <a:r>
              <a:rPr lang="fr-FR" dirty="0"/>
              <a:t>Développeurs. Pour l'utilisation d'Azure dans les environnements d'essai et de non-production </a:t>
            </a:r>
          </a:p>
          <a:p>
            <a:pPr lvl="1"/>
            <a:r>
              <a:rPr lang="fr-FR" dirty="0"/>
              <a:t>Standard. Approprié pour l'utilisation d'Azure dans les environnements de production</a:t>
            </a:r>
          </a:p>
          <a:p>
            <a:pPr lvl="1"/>
            <a:r>
              <a:rPr lang="fr-FR" dirty="0"/>
              <a:t>Professional Direct. Approprié pour les organisations ayant une dépendance critique à l'égard d'Azure</a:t>
            </a:r>
          </a:p>
          <a:p>
            <a:pPr lvl="1"/>
            <a:r>
              <a:rPr lang="fr-FR" dirty="0"/>
              <a:t>Premier. Idéal pour les organisations fortement dépendantes des produits Microsoft, y compris Azure.</a:t>
            </a:r>
            <a:endParaRPr lang="en-IE" dirty="0"/>
          </a:p>
        </p:txBody>
      </p:sp>
    </p:spTree>
    <p:extLst>
      <p:ext uri="{BB962C8B-B14F-4D97-AF65-F5344CB8AC3E}">
        <p14:creationId xmlns:p14="http://schemas.microsoft.com/office/powerpoint/2010/main" val="23986413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0DBAAE-71E2-4643-A8E2-351B9FBB1B35}"/>
              </a:ext>
            </a:extLst>
          </p:cNvPr>
          <p:cNvSpPr>
            <a:spLocks noGrp="1"/>
          </p:cNvSpPr>
          <p:nvPr>
            <p:ph type="title"/>
          </p:nvPr>
        </p:nvSpPr>
        <p:spPr>
          <a:xfrm>
            <a:off x="2817394" y="3172326"/>
            <a:ext cx="6557211" cy="513347"/>
          </a:xfrm>
        </p:spPr>
        <p:txBody>
          <a:bodyPr>
            <a:normAutofit fontScale="90000"/>
          </a:bodyPr>
          <a:lstStyle/>
          <a:p>
            <a:r>
              <a:rPr lang="en-US" dirty="0" err="1">
                <a:latin typeface="Segoe UI Semibold (Headings)"/>
              </a:rPr>
              <a:t>Leçon</a:t>
            </a:r>
            <a:r>
              <a:rPr lang="en-US" dirty="0">
                <a:latin typeface="Segoe UI Semibold (Headings)"/>
              </a:rPr>
              <a:t> 01 : </a:t>
            </a:r>
            <a:r>
              <a:rPr lang="en-US" dirty="0" err="1">
                <a:latin typeface="Segoe UI Semibold (Headings)"/>
              </a:rPr>
              <a:t>Objectifs</a:t>
            </a:r>
            <a:r>
              <a:rPr lang="en-US" dirty="0">
                <a:latin typeface="Segoe UI Semibold (Headings)"/>
              </a:rPr>
              <a:t> </a:t>
            </a:r>
            <a:r>
              <a:rPr lang="en-US" dirty="0" err="1">
                <a:latin typeface="Segoe UI Semibold (Headings)"/>
              </a:rPr>
              <a:t>d'apprentissage</a:t>
            </a:r>
            <a:endParaRPr lang="en-US" dirty="0">
              <a:latin typeface="Segoe UI Semibold (Headings)"/>
            </a:endParaRPr>
          </a:p>
        </p:txBody>
      </p:sp>
      <p:pic>
        <p:nvPicPr>
          <p:cNvPr id="4" name="Picture 3">
            <a:extLst>
              <a:ext uri="{FF2B5EF4-FFF2-40B4-BE49-F238E27FC236}">
                <a16:creationId xmlns:a16="http://schemas.microsoft.com/office/drawing/2014/main" id="{58970BE0-95C4-4654-9BC3-4BE3B502B1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201499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82178" y="365449"/>
            <a:ext cx="10069702" cy="1030214"/>
          </a:xfrm>
        </p:spPr>
        <p:txBody>
          <a:bodyPr/>
          <a:lstStyle/>
          <a:p>
            <a:r>
              <a:rPr lang="en-US" dirty="0"/>
              <a:t>Opening a support ticket</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782178" y="1616765"/>
            <a:ext cx="9933948" cy="4126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Request assistance for an Azure issue from the Azure support team</a:t>
            </a:r>
          </a:p>
          <a:p>
            <a:r>
              <a:rPr lang="en-IE" dirty="0"/>
              <a:t>To open a support ticket:</a:t>
            </a:r>
          </a:p>
          <a:p>
            <a:pPr marL="971550" lvl="1" indent="-514350">
              <a:buFont typeface="+mj-lt"/>
              <a:buAutoNum type="arabicPeriod"/>
            </a:pPr>
            <a:r>
              <a:rPr lang="en-IE" dirty="0"/>
              <a:t>Sign in to the Azure portal.</a:t>
            </a:r>
          </a:p>
          <a:p>
            <a:pPr marL="971550" lvl="1" indent="-514350">
              <a:buFont typeface="+mj-lt"/>
              <a:buAutoNum type="arabicPeriod"/>
            </a:pPr>
            <a:r>
              <a:rPr lang="en-IE" dirty="0"/>
              <a:t>Choose </a:t>
            </a:r>
            <a:r>
              <a:rPr lang="en-IE" b="1" dirty="0"/>
              <a:t>Help + support</a:t>
            </a:r>
            <a:r>
              <a:rPr lang="en-IE" dirty="0"/>
              <a:t> from the left navigation menu.</a:t>
            </a:r>
          </a:p>
          <a:p>
            <a:pPr marL="971550" lvl="1" indent="-514350">
              <a:buFont typeface="+mj-lt"/>
              <a:buAutoNum type="arabicPeriod"/>
            </a:pPr>
            <a:r>
              <a:rPr lang="en-US" dirty="0"/>
              <a:t>From the </a:t>
            </a:r>
            <a:r>
              <a:rPr lang="en-IE" b="1" dirty="0"/>
              <a:t>Help + Support</a:t>
            </a:r>
            <a:r>
              <a:rPr lang="en-IE" dirty="0"/>
              <a:t> blade, </a:t>
            </a:r>
            <a:r>
              <a:rPr lang="en-US" dirty="0"/>
              <a:t>select </a:t>
            </a:r>
            <a:r>
              <a:rPr lang="en-US" b="1" dirty="0"/>
              <a:t>New support request</a:t>
            </a:r>
            <a:r>
              <a:rPr lang="en-US" dirty="0"/>
              <a:t>, fill in the required details, and then click </a:t>
            </a:r>
            <a:r>
              <a:rPr lang="en-US" b="1" dirty="0"/>
              <a:t>Create</a:t>
            </a:r>
            <a:r>
              <a:rPr lang="en-US" dirty="0"/>
              <a:t> to submit the support request.</a:t>
            </a:r>
            <a:endParaRPr lang="en-IE" dirty="0"/>
          </a:p>
          <a:p>
            <a:r>
              <a:rPr lang="en-IE" dirty="0"/>
              <a:t>You can also Monitor a support request in the </a:t>
            </a:r>
            <a:r>
              <a:rPr lang="en-US" b="1" dirty="0"/>
              <a:t>Help + support</a:t>
            </a:r>
            <a:r>
              <a:rPr lang="en-US" dirty="0"/>
              <a:t> blade</a:t>
            </a:r>
          </a:p>
        </p:txBody>
      </p:sp>
    </p:spTree>
    <p:extLst>
      <p:ext uri="{BB962C8B-B14F-4D97-AF65-F5344CB8AC3E}">
        <p14:creationId xmlns:p14="http://schemas.microsoft.com/office/powerpoint/2010/main" val="21666174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82178" y="365448"/>
            <a:ext cx="10069701" cy="1325563"/>
          </a:xfrm>
        </p:spPr>
        <p:txBody>
          <a:bodyPr/>
          <a:lstStyle/>
          <a:p>
            <a:r>
              <a:rPr lang="en-US" dirty="0" err="1"/>
              <a:t>Canaux</a:t>
            </a:r>
            <a:r>
              <a:rPr lang="en-US" dirty="0"/>
              <a:t> de support </a:t>
            </a:r>
            <a:r>
              <a:rPr lang="en-US" dirty="0" err="1"/>
              <a:t>alternatifs</a:t>
            </a:r>
            <a:endParaRPr lang="en-US" dirty="0"/>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782178" y="1691011"/>
            <a:ext cx="10627643" cy="3617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Autres canaux de support disponibles en dehors des plans de support officiels Azure : Soutien de la communauté Azure.</a:t>
            </a:r>
          </a:p>
          <a:p>
            <a:pPr lvl="1"/>
            <a:r>
              <a:rPr lang="en-IE" dirty="0">
                <a:hlinkClick r:id="rId3"/>
              </a:rPr>
              <a:t>Azure community support</a:t>
            </a:r>
            <a:r>
              <a:rPr lang="en-IE" dirty="0"/>
              <a:t>.</a:t>
            </a:r>
          </a:p>
          <a:p>
            <a:pPr lvl="1"/>
            <a:r>
              <a:rPr lang="en-US" sz="2600" dirty="0">
                <a:hlinkClick r:id="rId4"/>
              </a:rPr>
              <a:t>stack overflow</a:t>
            </a:r>
            <a:r>
              <a:rPr lang="en-US" sz="2600" dirty="0"/>
              <a:t> </a:t>
            </a:r>
          </a:p>
          <a:p>
            <a:pPr lvl="1"/>
            <a:r>
              <a:rPr lang="en-US" sz="2600" dirty="0"/>
              <a:t>Azure Feedback Forums at </a:t>
            </a:r>
            <a:r>
              <a:rPr lang="en-US" sz="2600" dirty="0">
                <a:hlinkClick r:id="rId5"/>
              </a:rPr>
              <a:t>Microsoft Azure general feedback</a:t>
            </a:r>
            <a:r>
              <a:rPr lang="en-US" sz="2600" dirty="0"/>
              <a:t> </a:t>
            </a:r>
          </a:p>
          <a:p>
            <a:pPr lvl="1"/>
            <a:r>
              <a:rPr lang="en-US" sz="2600" dirty="0"/>
              <a:t>Twitter. </a:t>
            </a:r>
            <a:r>
              <a:rPr lang="en-IE" sz="2600" dirty="0"/>
              <a:t>Tweet </a:t>
            </a:r>
            <a:r>
              <a:rPr lang="en-IE" sz="2600" dirty="0">
                <a:hlinkClick r:id="rId6"/>
              </a:rPr>
              <a:t>@AzureSupport</a:t>
            </a:r>
            <a:r>
              <a:rPr lang="en-IE" sz="2600" dirty="0"/>
              <a:t> to get answers and support </a:t>
            </a:r>
          </a:p>
          <a:p>
            <a:pPr marL="0" indent="0">
              <a:buNone/>
            </a:pPr>
            <a:endParaRPr lang="en-IE" dirty="0"/>
          </a:p>
        </p:txBody>
      </p:sp>
    </p:spTree>
    <p:extLst>
      <p:ext uri="{BB962C8B-B14F-4D97-AF65-F5344CB8AC3E}">
        <p14:creationId xmlns:p14="http://schemas.microsoft.com/office/powerpoint/2010/main" val="19574733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38200" y="705852"/>
            <a:ext cx="10069702" cy="705853"/>
          </a:xfrm>
        </p:spPr>
        <p:txBody>
          <a:bodyPr/>
          <a:lstStyle/>
          <a:p>
            <a:r>
              <a:rPr lang="en-US" dirty="0"/>
              <a:t>Knowledge Center</a:t>
            </a:r>
          </a:p>
        </p:txBody>
      </p:sp>
      <p:sp>
        <p:nvSpPr>
          <p:cNvPr id="8" name="Text Placeholder 2">
            <a:extLst>
              <a:ext uri="{FF2B5EF4-FFF2-40B4-BE49-F238E27FC236}">
                <a16:creationId xmlns:a16="http://schemas.microsoft.com/office/drawing/2014/main" id="{429FC363-ABA7-492E-BDA0-6E8D562AB423}"/>
              </a:ext>
            </a:extLst>
          </p:cNvPr>
          <p:cNvSpPr txBox="1">
            <a:spLocks/>
          </p:cNvSpPr>
          <p:nvPr/>
        </p:nvSpPr>
        <p:spPr>
          <a:xfrm>
            <a:off x="838200" y="1796476"/>
            <a:ext cx="10571622" cy="32650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Azure </a:t>
            </a:r>
            <a:r>
              <a:rPr lang="fr-FR" dirty="0" err="1"/>
              <a:t>Knowledge</a:t>
            </a:r>
            <a:r>
              <a:rPr lang="fr-FR" dirty="0"/>
              <a:t> Center est une base de données consultable qui contient des questions et réponses de soutien d'une communauté d'experts, de développeurs, de clients et d'utilisateurs d’Azure </a:t>
            </a:r>
          </a:p>
          <a:p>
            <a:r>
              <a:rPr lang="fr-FR" dirty="0"/>
              <a:t>Parcourez toutes les réponses au sein du Centre de Connaissances Azure en entrant des termes de recherche de mots clés dans le champ d'entrée de texte et affinez davantage vos résultats de recherche en sélectionnant des produits ou des balises à partir des listes de déclassement</a:t>
            </a:r>
          </a:p>
          <a:p>
            <a:pPr marL="0" indent="0">
              <a:buNone/>
            </a:pPr>
            <a:endParaRPr lang="en-IE" dirty="0"/>
          </a:p>
        </p:txBody>
      </p:sp>
    </p:spTree>
    <p:extLst>
      <p:ext uri="{BB962C8B-B14F-4D97-AF65-F5344CB8AC3E}">
        <p14:creationId xmlns:p14="http://schemas.microsoft.com/office/powerpoint/2010/main" val="19085362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B83F0-F045-4866-91F6-DBEEDB393B8F}"/>
              </a:ext>
            </a:extLst>
          </p:cNvPr>
          <p:cNvSpPr>
            <a:spLocks noGrp="1"/>
          </p:cNvSpPr>
          <p:nvPr>
            <p:ph type="title"/>
          </p:nvPr>
        </p:nvSpPr>
        <p:spPr>
          <a:xfrm>
            <a:off x="3937806" y="3184221"/>
            <a:ext cx="4316388" cy="489557"/>
          </a:xfrm>
        </p:spPr>
        <p:txBody>
          <a:bodyPr>
            <a:noAutofit/>
          </a:bodyPr>
          <a:lstStyle/>
          <a:p>
            <a:r>
              <a:rPr lang="en-US" sz="3000" dirty="0" err="1">
                <a:latin typeface="Segoe UI Semibold (Headings)"/>
              </a:rPr>
              <a:t>Leçon</a:t>
            </a:r>
            <a:r>
              <a:rPr lang="en-US" sz="3000" dirty="0">
                <a:latin typeface="Segoe UI Semibold (Headings)"/>
              </a:rPr>
              <a:t> 05: Azure SLAs</a:t>
            </a: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10075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914399" y="365125"/>
            <a:ext cx="10161531" cy="1325563"/>
          </a:xfrm>
        </p:spPr>
        <p:txBody>
          <a:bodyPr/>
          <a:lstStyle/>
          <a:p>
            <a:r>
              <a:rPr lang="en-US" dirty="0"/>
              <a:t>Service Level Agreements  (SLAs)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914399" y="1690688"/>
            <a:ext cx="10161531" cy="1014312"/>
          </a:xfrm>
        </p:spPr>
        <p:txBody>
          <a:bodyPr>
            <a:normAutofit/>
          </a:bodyPr>
          <a:lstStyle/>
          <a:p>
            <a:r>
              <a:rPr lang="fr-FR" dirty="0"/>
              <a:t>Les SLA documentent les termes spécifiques qui définissent les normes de performance Azure</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914399" y="2959026"/>
            <a:ext cx="6460437" cy="3006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SLA définissent l'engagement de Microsoft envers un service ou un produit Azure</a:t>
            </a:r>
          </a:p>
          <a:p>
            <a:r>
              <a:rPr lang="fr-FR" dirty="0"/>
              <a:t>Des SLA individuels sont disponibles pour chaque produit et service Azure</a:t>
            </a:r>
          </a:p>
          <a:p>
            <a:r>
              <a:rPr lang="fr-FR" dirty="0"/>
              <a:t>Les SLA définissent également ce qui se passe si un service ou un produit ne respecte pas les engagements de disponibilité désignés</a:t>
            </a:r>
            <a:endParaRPr lang="en-IE" dirty="0"/>
          </a:p>
        </p:txBody>
      </p:sp>
      <p:pic>
        <p:nvPicPr>
          <p:cNvPr id="5" name="Picture 4" descr="Service Level Agreement icon">
            <a:extLst>
              <a:ext uri="{FF2B5EF4-FFF2-40B4-BE49-F238E27FC236}">
                <a16:creationId xmlns:a16="http://schemas.microsoft.com/office/drawing/2014/main" id="{6B5154FE-5C6F-496F-A70C-198D03377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836" y="2705000"/>
            <a:ext cx="4700708" cy="2642662"/>
          </a:xfrm>
          <a:prstGeom prst="rect">
            <a:avLst/>
          </a:prstGeom>
        </p:spPr>
      </p:pic>
    </p:spTree>
    <p:extLst>
      <p:ext uri="{BB962C8B-B14F-4D97-AF65-F5344CB8AC3E}">
        <p14:creationId xmlns:p14="http://schemas.microsoft.com/office/powerpoint/2010/main" val="31916878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53979" y="559265"/>
            <a:ext cx="10321952" cy="788273"/>
          </a:xfrm>
        </p:spPr>
        <p:txBody>
          <a:bodyPr>
            <a:normAutofit/>
          </a:bodyPr>
          <a:lstStyle/>
          <a:p>
            <a:r>
              <a:rPr lang="fr-FR" dirty="0"/>
              <a:t>SLA pour produits et services Azure</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53979" y="1540392"/>
            <a:ext cx="11038112" cy="3777216"/>
          </a:xfrm>
        </p:spPr>
        <p:txBody>
          <a:bodyPr>
            <a:normAutofit/>
          </a:bodyPr>
          <a:lstStyle/>
          <a:p>
            <a:r>
              <a:rPr lang="fr-FR" dirty="0"/>
              <a:t>Trois caractéristiques clés des SLA pour les produits et services Azure :</a:t>
            </a:r>
          </a:p>
          <a:p>
            <a:pPr lvl="1"/>
            <a:r>
              <a:rPr lang="fr-FR" dirty="0"/>
              <a:t>Objectifs de performance, disponibilité et garanties de connectivité : taux de disponibilité ou de connectivité, tels que la disponibilité </a:t>
            </a:r>
          </a:p>
          <a:p>
            <a:pPr lvl="1"/>
            <a:r>
              <a:rPr lang="fr-FR" dirty="0"/>
              <a:t>Gamme d'objectifs de rendement : Les SLA typiques précisent des engagements cibles de rendement allant de 99,9 % (trois neuf) à 99,99 % (quatre neufs)</a:t>
            </a:r>
          </a:p>
          <a:p>
            <a:pPr lvl="1"/>
            <a:r>
              <a:rPr lang="fr-FR" dirty="0"/>
              <a:t>Crédits de service : Pourcentage des frais de service mensuels applicables qui vous sont crédités si un service ne respecte pas la garantie de disponibilité de la SLA</a:t>
            </a:r>
            <a:endParaRPr lang="en-IE" dirty="0"/>
          </a:p>
          <a:p>
            <a:r>
              <a:rPr lang="en-IE" dirty="0">
                <a:hlinkClick r:id="rId3"/>
              </a:rPr>
              <a:t>Service Level Agreements</a:t>
            </a:r>
            <a:endParaRPr lang="en-IE" dirty="0"/>
          </a:p>
        </p:txBody>
      </p:sp>
    </p:spTree>
    <p:extLst>
      <p:ext uri="{BB962C8B-B14F-4D97-AF65-F5344CB8AC3E}">
        <p14:creationId xmlns:p14="http://schemas.microsoft.com/office/powerpoint/2010/main" val="28424587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05854" y="628811"/>
            <a:ext cx="10166974" cy="733833"/>
          </a:xfrm>
        </p:spPr>
        <p:txBody>
          <a:bodyPr>
            <a:normAutofit/>
          </a:bodyPr>
          <a:lstStyle/>
          <a:p>
            <a:r>
              <a:rPr lang="en-US" dirty="0"/>
              <a:t>SLA composite</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05854" y="1447792"/>
            <a:ext cx="10587788" cy="1745628"/>
          </a:xfrm>
        </p:spPr>
        <p:txBody>
          <a:bodyPr>
            <a:noAutofit/>
          </a:bodyPr>
          <a:lstStyle/>
          <a:p>
            <a:r>
              <a:rPr lang="fr-FR" dirty="0"/>
              <a:t>Au moment d'écrire ces lignes, une application web App Service qui écrit sur Azure SQL </a:t>
            </a:r>
            <a:r>
              <a:rPr lang="fr-FR" dirty="0" err="1"/>
              <a:t>Database</a:t>
            </a:r>
            <a:r>
              <a:rPr lang="fr-FR" dirty="0"/>
              <a:t> a les SLA suivantes :</a:t>
            </a:r>
          </a:p>
          <a:p>
            <a:pPr lvl="1"/>
            <a:r>
              <a:rPr lang="fr-FR" dirty="0"/>
              <a:t>App Service Web Apps est de 99,95 pour cent</a:t>
            </a:r>
          </a:p>
          <a:p>
            <a:pPr lvl="1"/>
            <a:r>
              <a:rPr lang="fr-FR" dirty="0"/>
              <a:t>Base de données SQL est de 99,99 pour cent</a:t>
            </a:r>
            <a:endParaRPr lang="en-IE" dirty="0"/>
          </a:p>
        </p:txBody>
      </p:sp>
      <p:sp>
        <p:nvSpPr>
          <p:cNvPr id="8" name="Text Placeholder 2">
            <a:extLst>
              <a:ext uri="{FF2B5EF4-FFF2-40B4-BE49-F238E27FC236}">
                <a16:creationId xmlns:a16="http://schemas.microsoft.com/office/drawing/2014/main" id="{FC25DF24-A46A-4799-B747-8FF89D8DDC90}"/>
              </a:ext>
            </a:extLst>
          </p:cNvPr>
          <p:cNvSpPr txBox="1">
            <a:spLocks/>
          </p:cNvSpPr>
          <p:nvPr/>
        </p:nvSpPr>
        <p:spPr>
          <a:xfrm>
            <a:off x="705854" y="3360067"/>
            <a:ext cx="5662862" cy="23509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Question : Quel est le temps d'arrêt maximal que vous attendez pour cette application ?</a:t>
            </a:r>
          </a:p>
          <a:p>
            <a:r>
              <a:rPr lang="fr-FR" dirty="0"/>
              <a:t>Réponse: Le SLA composite pour cette application est de </a:t>
            </a:r>
          </a:p>
          <a:p>
            <a:r>
              <a:rPr lang="fr-FR" dirty="0"/>
              <a:t>99,95 % x 99,99 % = 99,94 %.</a:t>
            </a:r>
            <a:endParaRPr lang="en-IE" dirty="0"/>
          </a:p>
        </p:txBody>
      </p:sp>
      <p:sp>
        <p:nvSpPr>
          <p:cNvPr id="10" name="Text Placeholder 2">
            <a:extLst>
              <a:ext uri="{FF2B5EF4-FFF2-40B4-BE49-F238E27FC236}">
                <a16:creationId xmlns:a16="http://schemas.microsoft.com/office/drawing/2014/main" id="{3C6D5B5D-DB9C-4697-B81A-31B079B123F9}"/>
              </a:ext>
            </a:extLst>
          </p:cNvPr>
          <p:cNvSpPr txBox="1">
            <a:spLocks/>
          </p:cNvSpPr>
          <p:nvPr/>
        </p:nvSpPr>
        <p:spPr>
          <a:xfrm>
            <a:off x="705854" y="5877636"/>
            <a:ext cx="10908630" cy="812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C'est inférieur à celui des SLA individuels. Cependant, vous pouvez construire des SLA pour améliorer l'application globale SLA.</a:t>
            </a:r>
            <a:endParaRPr lang="en-IE" sz="2200" dirty="0"/>
          </a:p>
        </p:txBody>
      </p:sp>
      <p:pic>
        <p:nvPicPr>
          <p:cNvPr id="5" name="Picture 4" descr="Image representing Web app and its SLA uptime value of 99.95 percent and a SQL database and its SLA value of 99.99 percent.">
            <a:extLst>
              <a:ext uri="{FF2B5EF4-FFF2-40B4-BE49-F238E27FC236}">
                <a16:creationId xmlns:a16="http://schemas.microsoft.com/office/drawing/2014/main" id="{34627189-FAFE-4B2C-B55E-5BF1AF6B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000" y="3360067"/>
            <a:ext cx="4689320" cy="2209627"/>
          </a:xfrm>
          <a:prstGeom prst="rect">
            <a:avLst/>
          </a:prstGeom>
        </p:spPr>
      </p:pic>
    </p:spTree>
    <p:extLst>
      <p:ext uri="{BB962C8B-B14F-4D97-AF65-F5344CB8AC3E}">
        <p14:creationId xmlns:p14="http://schemas.microsoft.com/office/powerpoint/2010/main" val="423673338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89811" y="657726"/>
            <a:ext cx="10386119" cy="792330"/>
          </a:xfrm>
        </p:spPr>
        <p:txBody>
          <a:bodyPr/>
          <a:lstStyle/>
          <a:p>
            <a:r>
              <a:rPr lang="en-US" dirty="0" err="1"/>
              <a:t>Améliorer</a:t>
            </a:r>
            <a:r>
              <a:rPr lang="en-US" dirty="0"/>
              <a:t> les SLA </a:t>
            </a:r>
            <a:r>
              <a:rPr lang="en-US" dirty="0" err="1"/>
              <a:t>d'application</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89811" y="1628974"/>
            <a:ext cx="10587790" cy="4571299"/>
          </a:xfrm>
        </p:spPr>
        <p:txBody>
          <a:bodyPr>
            <a:normAutofit fontScale="92500"/>
          </a:bodyPr>
          <a:lstStyle/>
          <a:p>
            <a:r>
              <a:rPr lang="fr-FR" dirty="0"/>
              <a:t>Les clients Azure peuvent utiliser les SLA pour évaluer comment leurs solutions Azure répondent à leurs besoins commerciaux et aux besoins de leurs clients et utilisateurs. En créant leurs propres SLA, les organisations peuvent définir des objectifs de performance en fonction de leur application Azure spécifique. C'est ce qu'on appelle une application SLA.</a:t>
            </a:r>
          </a:p>
          <a:p>
            <a:r>
              <a:rPr lang="fr-FR" dirty="0"/>
              <a:t>Considérations pour définir les SLA d'application : </a:t>
            </a:r>
          </a:p>
          <a:p>
            <a:pPr lvl="1"/>
            <a:r>
              <a:rPr lang="fr-FR" dirty="0" err="1"/>
              <a:t>Auto-guérison</a:t>
            </a:r>
            <a:r>
              <a:rPr lang="fr-FR" dirty="0"/>
              <a:t> : votre solution Azure doit être </a:t>
            </a:r>
            <a:r>
              <a:rPr lang="fr-FR" dirty="0" err="1"/>
              <a:t>auto-diagnostic</a:t>
            </a:r>
            <a:r>
              <a:rPr lang="fr-FR" dirty="0"/>
              <a:t> et </a:t>
            </a:r>
            <a:r>
              <a:rPr lang="fr-FR" dirty="0" err="1"/>
              <a:t>auto-guérison</a:t>
            </a:r>
            <a:endParaRPr lang="fr-FR" dirty="0"/>
          </a:p>
          <a:p>
            <a:pPr lvl="1"/>
            <a:r>
              <a:rPr lang="fr-FR" dirty="0"/>
              <a:t>Temps de réponse : Il est difficile d'atteindre les échecs suffisamment rapidement pour atteindre les objectifs de rendement de SLA supérieurs à quatre 9</a:t>
            </a:r>
          </a:p>
          <a:p>
            <a:pPr lvl="1"/>
            <a:r>
              <a:rPr lang="fr-FR" dirty="0"/>
              <a:t>Réalistement réalisable : Plus la fenêtre de temps pour la récupération est petite (par exemple, horaire ou quotidienne), plus les tolérances sont strictes et plus le coût est élevé.</a:t>
            </a:r>
            <a:endParaRPr lang="en-IE" dirty="0"/>
          </a:p>
        </p:txBody>
      </p:sp>
    </p:spTree>
    <p:extLst>
      <p:ext uri="{BB962C8B-B14F-4D97-AF65-F5344CB8AC3E}">
        <p14:creationId xmlns:p14="http://schemas.microsoft.com/office/powerpoint/2010/main" val="145986293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2" y="533297"/>
            <a:ext cx="10515600" cy="730185"/>
          </a:xfrm>
        </p:spPr>
        <p:txBody>
          <a:bodyPr>
            <a:normAutofit/>
          </a:bodyPr>
          <a:lstStyle/>
          <a:p>
            <a:r>
              <a:rPr lang="en-US" dirty="0" err="1"/>
              <a:t>Améliorer</a:t>
            </a:r>
            <a:r>
              <a:rPr lang="en-US" dirty="0"/>
              <a:t> les SLA </a:t>
            </a:r>
            <a:r>
              <a:rPr lang="en-US" dirty="0" err="1"/>
              <a:t>d'application</a:t>
            </a:r>
            <a:r>
              <a:rPr lang="en-US" dirty="0"/>
              <a:t> - </a:t>
            </a:r>
            <a:r>
              <a:rPr lang="en-US" i="1" dirty="0"/>
              <a:t>Suite</a:t>
            </a:r>
          </a:p>
        </p:txBody>
      </p:sp>
      <p:sp>
        <p:nvSpPr>
          <p:cNvPr id="4" name="Text Placeholder 3">
            <a:extLst>
              <a:ext uri="{FF2B5EF4-FFF2-40B4-BE49-F238E27FC236}">
                <a16:creationId xmlns:a16="http://schemas.microsoft.com/office/drawing/2014/main" id="{42C693BD-471D-406A-8020-2757E6CA2092}"/>
              </a:ext>
            </a:extLst>
          </p:cNvPr>
          <p:cNvSpPr>
            <a:spLocks noGrp="1"/>
          </p:cNvSpPr>
          <p:nvPr>
            <p:ph type="body" sz="quarter" idx="10"/>
          </p:nvPr>
        </p:nvSpPr>
        <p:spPr>
          <a:xfrm>
            <a:off x="589278" y="1459287"/>
            <a:ext cx="10685184" cy="730186"/>
          </a:xfrm>
        </p:spPr>
        <p:txBody>
          <a:bodyPr>
            <a:normAutofit fontScale="77500" lnSpcReduction="20000"/>
          </a:bodyPr>
          <a:lstStyle/>
          <a:p>
            <a:pPr marL="0" indent="0">
              <a:buNone/>
            </a:pPr>
            <a:r>
              <a:rPr lang="fr-FR" sz="3600" dirty="0"/>
              <a:t>Le tableau suivant énumère les temps d'arrêt cumulatifs potentiels pour divers niveaux de SLA sur différentes durées</a:t>
            </a:r>
            <a:endParaRPr lang="en-US" dirty="0"/>
          </a:p>
        </p:txBody>
      </p:sp>
      <p:graphicFrame>
        <p:nvGraphicFramePr>
          <p:cNvPr id="5" name="Table 4" descr="Table of SLA values of 99%, 99.9%, 99.95%, 99.99% and 99.999% and downtime per week, month and year.">
            <a:extLst>
              <a:ext uri="{FF2B5EF4-FFF2-40B4-BE49-F238E27FC236}">
                <a16:creationId xmlns:a16="http://schemas.microsoft.com/office/drawing/2014/main" id="{5083733C-ACB6-4DD8-9EEA-951E80B8309B}"/>
              </a:ext>
            </a:extLst>
          </p:cNvPr>
          <p:cNvGraphicFramePr>
            <a:graphicFrameLocks noGrp="1"/>
          </p:cNvGraphicFramePr>
          <p:nvPr>
            <p:extLst>
              <p:ext uri="{D42A27DB-BD31-4B8C-83A1-F6EECF244321}">
                <p14:modId xmlns:p14="http://schemas.microsoft.com/office/powerpoint/2010/main" val="31308997"/>
              </p:ext>
            </p:extLst>
          </p:nvPr>
        </p:nvGraphicFramePr>
        <p:xfrm>
          <a:off x="589278" y="2761059"/>
          <a:ext cx="11013440" cy="3731815"/>
        </p:xfrm>
        <a:graphic>
          <a:graphicData uri="http://schemas.openxmlformats.org/drawingml/2006/table">
            <a:tbl>
              <a:tblPr firstRow="1" bandRow="1">
                <a:tableStyleId>{5C22544A-7EE6-4342-B048-85BDC9FD1C3A}</a:tableStyleId>
              </a:tblPr>
              <a:tblGrid>
                <a:gridCol w="2753360">
                  <a:extLst>
                    <a:ext uri="{9D8B030D-6E8A-4147-A177-3AD203B41FA5}">
                      <a16:colId xmlns:a16="http://schemas.microsoft.com/office/drawing/2014/main" val="2195291948"/>
                    </a:ext>
                  </a:extLst>
                </a:gridCol>
                <a:gridCol w="2753360">
                  <a:extLst>
                    <a:ext uri="{9D8B030D-6E8A-4147-A177-3AD203B41FA5}">
                      <a16:colId xmlns:a16="http://schemas.microsoft.com/office/drawing/2014/main" val="2649456338"/>
                    </a:ext>
                  </a:extLst>
                </a:gridCol>
                <a:gridCol w="2753360">
                  <a:extLst>
                    <a:ext uri="{9D8B030D-6E8A-4147-A177-3AD203B41FA5}">
                      <a16:colId xmlns:a16="http://schemas.microsoft.com/office/drawing/2014/main" val="58935091"/>
                    </a:ext>
                  </a:extLst>
                </a:gridCol>
                <a:gridCol w="2753360">
                  <a:extLst>
                    <a:ext uri="{9D8B030D-6E8A-4147-A177-3AD203B41FA5}">
                      <a16:colId xmlns:a16="http://schemas.microsoft.com/office/drawing/2014/main" val="1681214818"/>
                    </a:ext>
                  </a:extLst>
                </a:gridCol>
              </a:tblGrid>
              <a:tr h="959610">
                <a:tc>
                  <a:txBody>
                    <a:bodyPr/>
                    <a:lstStyle/>
                    <a:p>
                      <a:r>
                        <a:rPr lang="en-US" sz="2600" b="0" kern="1200" dirty="0">
                          <a:solidFill>
                            <a:schemeClr val="tx1"/>
                          </a:solidFill>
                          <a:effectLst/>
                          <a:latin typeface="+mn-lt"/>
                          <a:ea typeface="+mn-ea"/>
                          <a:cs typeface="+mn-cs"/>
                        </a:rPr>
                        <a:t>SLA</a:t>
                      </a:r>
                      <a:endParaRPr lang="en-US" sz="2600" b="0" dirty="0"/>
                    </a:p>
                  </a:txBody>
                  <a:tcPr>
                    <a:solidFill>
                      <a:srgbClr val="00B0F0"/>
                    </a:solidFill>
                  </a:tcPr>
                </a:tc>
                <a:tc>
                  <a:txBody>
                    <a:bodyPr/>
                    <a:lstStyle/>
                    <a:p>
                      <a:r>
                        <a:rPr lang="en-US" sz="2600" b="0" kern="1200" dirty="0">
                          <a:solidFill>
                            <a:schemeClr val="tx1"/>
                          </a:solidFill>
                          <a:effectLst/>
                          <a:latin typeface="+mn-lt"/>
                          <a:ea typeface="+mn-ea"/>
                          <a:cs typeface="+mn-cs"/>
                        </a:rPr>
                        <a:t>Downtime per week </a:t>
                      </a:r>
                      <a:endParaRPr lang="en-US" sz="2600" b="0" dirty="0"/>
                    </a:p>
                  </a:txBody>
                  <a:tcPr>
                    <a:solidFill>
                      <a:srgbClr val="00B0F0"/>
                    </a:solidFill>
                  </a:tcPr>
                </a:tc>
                <a:tc>
                  <a:txBody>
                    <a:bodyPr/>
                    <a:lstStyle/>
                    <a:p>
                      <a:r>
                        <a:rPr lang="en-US" sz="2600" b="0" kern="1200" dirty="0">
                          <a:solidFill>
                            <a:schemeClr val="tx1"/>
                          </a:solidFill>
                          <a:effectLst/>
                          <a:latin typeface="+mn-lt"/>
                          <a:ea typeface="+mn-ea"/>
                          <a:cs typeface="+mn-cs"/>
                        </a:rPr>
                        <a:t>Downtime per month </a:t>
                      </a:r>
                      <a:endParaRPr lang="en-US" sz="2600" b="0" dirty="0"/>
                    </a:p>
                  </a:txBody>
                  <a:tcPr>
                    <a:solidFill>
                      <a:srgbClr val="00B0F0"/>
                    </a:solidFill>
                  </a:tcPr>
                </a:tc>
                <a:tc>
                  <a:txBody>
                    <a:bodyPr/>
                    <a:lstStyle/>
                    <a:p>
                      <a:r>
                        <a:rPr lang="en-US" sz="2600" b="0" kern="1200" dirty="0">
                          <a:solidFill>
                            <a:schemeClr val="tx1"/>
                          </a:solidFill>
                          <a:effectLst/>
                          <a:latin typeface="+mn-lt"/>
                          <a:ea typeface="+mn-ea"/>
                          <a:cs typeface="+mn-cs"/>
                        </a:rPr>
                        <a:t>Downtime per year </a:t>
                      </a:r>
                      <a:endParaRPr lang="en-US" sz="2600" b="0" dirty="0"/>
                    </a:p>
                  </a:txBody>
                  <a:tcPr>
                    <a:solidFill>
                      <a:srgbClr val="00B0F0"/>
                    </a:solidFill>
                  </a:tcPr>
                </a:tc>
                <a:extLst>
                  <a:ext uri="{0D108BD9-81ED-4DB2-BD59-A6C34878D82A}">
                    <a16:rowId xmlns:a16="http://schemas.microsoft.com/office/drawing/2014/main" val="205624202"/>
                  </a:ext>
                </a:extLst>
              </a:tr>
              <a:tr h="555964">
                <a:tc>
                  <a:txBody>
                    <a:bodyPr/>
                    <a:lstStyle/>
                    <a:p>
                      <a:r>
                        <a:rPr lang="en-US" sz="2600" b="0" kern="1200" dirty="0">
                          <a:solidFill>
                            <a:schemeClr val="tx1"/>
                          </a:solidFill>
                          <a:effectLst/>
                          <a:latin typeface="+mn-lt"/>
                          <a:ea typeface="+mn-ea"/>
                          <a:cs typeface="+mn-cs"/>
                        </a:rPr>
                        <a:t>99%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1.68 hours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7.2 hours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3.65 days </a:t>
                      </a:r>
                      <a:endParaRPr lang="en-US" sz="2600" b="0" dirty="0"/>
                    </a:p>
                  </a:txBody>
                  <a:tcPr>
                    <a:solidFill>
                      <a:schemeClr val="accent1">
                        <a:lumMod val="20000"/>
                        <a:lumOff val="80000"/>
                      </a:schemeClr>
                    </a:solidFill>
                  </a:tcPr>
                </a:tc>
                <a:extLst>
                  <a:ext uri="{0D108BD9-81ED-4DB2-BD59-A6C34878D82A}">
                    <a16:rowId xmlns:a16="http://schemas.microsoft.com/office/drawing/2014/main" val="162034211"/>
                  </a:ext>
                </a:extLst>
              </a:tr>
              <a:tr h="555964">
                <a:tc>
                  <a:txBody>
                    <a:bodyPr/>
                    <a:lstStyle/>
                    <a:p>
                      <a:r>
                        <a:rPr lang="en-US" sz="2600" b="0" kern="1200" dirty="0">
                          <a:solidFill>
                            <a:schemeClr val="tx1"/>
                          </a:solidFill>
                          <a:effectLst/>
                          <a:latin typeface="+mn-lt"/>
                          <a:ea typeface="+mn-ea"/>
                          <a:cs typeface="+mn-cs"/>
                        </a:rPr>
                        <a:t>99.9%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10.1 minutes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43.2 minutes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8.76 hours </a:t>
                      </a:r>
                      <a:endParaRPr lang="en-US" sz="2600" b="0" dirty="0"/>
                    </a:p>
                  </a:txBody>
                  <a:tcPr>
                    <a:solidFill>
                      <a:schemeClr val="accent1">
                        <a:lumMod val="20000"/>
                        <a:lumOff val="80000"/>
                      </a:schemeClr>
                    </a:solidFill>
                  </a:tcPr>
                </a:tc>
                <a:extLst>
                  <a:ext uri="{0D108BD9-81ED-4DB2-BD59-A6C34878D82A}">
                    <a16:rowId xmlns:a16="http://schemas.microsoft.com/office/drawing/2014/main" val="3969314118"/>
                  </a:ext>
                </a:extLst>
              </a:tr>
              <a:tr h="555964">
                <a:tc>
                  <a:txBody>
                    <a:bodyPr/>
                    <a:lstStyle/>
                    <a:p>
                      <a:r>
                        <a:rPr lang="en-US" sz="2600" b="0" kern="1200" dirty="0">
                          <a:solidFill>
                            <a:schemeClr val="tx1"/>
                          </a:solidFill>
                          <a:effectLst/>
                          <a:latin typeface="+mn-lt"/>
                          <a:ea typeface="+mn-ea"/>
                          <a:cs typeface="+mn-cs"/>
                        </a:rPr>
                        <a:t>99.95%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5 minutes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21.6 minutes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4.38 hours </a:t>
                      </a:r>
                      <a:endParaRPr lang="en-US" sz="2600" b="0" dirty="0"/>
                    </a:p>
                  </a:txBody>
                  <a:tcPr>
                    <a:solidFill>
                      <a:schemeClr val="accent1">
                        <a:lumMod val="20000"/>
                        <a:lumOff val="80000"/>
                      </a:schemeClr>
                    </a:solidFill>
                  </a:tcPr>
                </a:tc>
                <a:extLst>
                  <a:ext uri="{0D108BD9-81ED-4DB2-BD59-A6C34878D82A}">
                    <a16:rowId xmlns:a16="http://schemas.microsoft.com/office/drawing/2014/main" val="41533323"/>
                  </a:ext>
                </a:extLst>
              </a:tr>
              <a:tr h="548349">
                <a:tc>
                  <a:txBody>
                    <a:bodyPr/>
                    <a:lstStyle/>
                    <a:p>
                      <a:r>
                        <a:rPr lang="en-US" sz="2600" b="0" kern="1200" dirty="0">
                          <a:solidFill>
                            <a:schemeClr val="tx1"/>
                          </a:solidFill>
                          <a:effectLst/>
                          <a:latin typeface="+mn-lt"/>
                          <a:ea typeface="+mn-ea"/>
                          <a:cs typeface="+mn-cs"/>
                        </a:rPr>
                        <a:t>99.99%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1.01 minutes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4.32 minutes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52.56 minutes </a:t>
                      </a:r>
                      <a:endParaRPr lang="en-US" sz="2600" b="0" dirty="0"/>
                    </a:p>
                  </a:txBody>
                  <a:tcPr>
                    <a:solidFill>
                      <a:schemeClr val="accent1">
                        <a:lumMod val="20000"/>
                        <a:lumOff val="80000"/>
                      </a:schemeClr>
                    </a:solidFill>
                  </a:tcPr>
                </a:tc>
                <a:extLst>
                  <a:ext uri="{0D108BD9-81ED-4DB2-BD59-A6C34878D82A}">
                    <a16:rowId xmlns:a16="http://schemas.microsoft.com/office/drawing/2014/main" val="973329913"/>
                  </a:ext>
                </a:extLst>
              </a:tr>
              <a:tr h="555964">
                <a:tc>
                  <a:txBody>
                    <a:bodyPr/>
                    <a:lstStyle/>
                    <a:p>
                      <a:r>
                        <a:rPr lang="en-US" sz="2600" b="0" kern="1200" dirty="0">
                          <a:solidFill>
                            <a:schemeClr val="tx1"/>
                          </a:solidFill>
                          <a:effectLst/>
                          <a:latin typeface="+mn-lt"/>
                          <a:ea typeface="+mn-ea"/>
                          <a:cs typeface="+mn-cs"/>
                        </a:rPr>
                        <a:t>99.999%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6 seconds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25.9 seconds </a:t>
                      </a:r>
                      <a:endParaRPr lang="en-US" sz="2600" b="0" dirty="0"/>
                    </a:p>
                  </a:txBody>
                  <a:tcPr>
                    <a:solidFill>
                      <a:schemeClr val="accent1">
                        <a:lumMod val="20000"/>
                        <a:lumOff val="80000"/>
                      </a:schemeClr>
                    </a:solidFill>
                  </a:tcPr>
                </a:tc>
                <a:tc>
                  <a:txBody>
                    <a:bodyPr/>
                    <a:lstStyle/>
                    <a:p>
                      <a:r>
                        <a:rPr lang="en-US" sz="2600" b="0" kern="1200" dirty="0">
                          <a:solidFill>
                            <a:schemeClr val="tx1"/>
                          </a:solidFill>
                          <a:effectLst/>
                          <a:latin typeface="+mn-lt"/>
                          <a:ea typeface="+mn-ea"/>
                          <a:cs typeface="+mn-cs"/>
                        </a:rPr>
                        <a:t>5.26 minutes </a:t>
                      </a:r>
                      <a:endParaRPr lang="en-US" sz="2600" b="0" dirty="0"/>
                    </a:p>
                  </a:txBody>
                  <a:tcPr>
                    <a:solidFill>
                      <a:schemeClr val="accent1">
                        <a:lumMod val="20000"/>
                        <a:lumOff val="80000"/>
                      </a:schemeClr>
                    </a:solidFill>
                  </a:tcPr>
                </a:tc>
                <a:extLst>
                  <a:ext uri="{0D108BD9-81ED-4DB2-BD59-A6C34878D82A}">
                    <a16:rowId xmlns:a16="http://schemas.microsoft.com/office/drawing/2014/main" val="1141762826"/>
                  </a:ext>
                </a:extLst>
              </a:tr>
            </a:tbl>
          </a:graphicData>
        </a:graphic>
      </p:graphicFrame>
    </p:spTree>
    <p:extLst>
      <p:ext uri="{BB962C8B-B14F-4D97-AF65-F5344CB8AC3E}">
        <p14:creationId xmlns:p14="http://schemas.microsoft.com/office/powerpoint/2010/main" val="331050304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7A2207-0BA3-48EF-817A-54021746AC05}"/>
              </a:ext>
            </a:extLst>
          </p:cNvPr>
          <p:cNvSpPr>
            <a:spLocks noGrp="1"/>
          </p:cNvSpPr>
          <p:nvPr>
            <p:ph type="title"/>
          </p:nvPr>
        </p:nvSpPr>
        <p:spPr>
          <a:xfrm>
            <a:off x="2818188" y="3092116"/>
            <a:ext cx="6555623" cy="673768"/>
          </a:xfrm>
        </p:spPr>
        <p:txBody>
          <a:bodyPr>
            <a:normAutofit fontScale="90000"/>
          </a:bodyPr>
          <a:lstStyle/>
          <a:p>
            <a:r>
              <a:rPr lang="fr-FR" sz="3000" dirty="0">
                <a:latin typeface="Segoe UI Semibold (Headings)"/>
              </a:rPr>
              <a:t>Leçon 06: Cycle de vie de service à Azure</a:t>
            </a:r>
            <a:endParaRPr lang="en-US" sz="3000" dirty="0"/>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17668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45AA-B474-422B-A9AE-A454242BAC70}"/>
              </a:ext>
            </a:extLst>
          </p:cNvPr>
          <p:cNvSpPr>
            <a:spLocks noGrp="1"/>
          </p:cNvSpPr>
          <p:nvPr>
            <p:ph type="title"/>
          </p:nvPr>
        </p:nvSpPr>
        <p:spPr>
          <a:xfrm>
            <a:off x="838200" y="440943"/>
            <a:ext cx="10515600" cy="966370"/>
          </a:xfrm>
        </p:spPr>
        <p:txBody>
          <a:bodyPr/>
          <a:lstStyle/>
          <a:p>
            <a:r>
              <a:rPr lang="en-US" dirty="0"/>
              <a:t>Module 4 – </a:t>
            </a:r>
            <a:r>
              <a:rPr lang="en-US" dirty="0" err="1">
                <a:latin typeface="Segoe UI Semibold (Headings)"/>
              </a:rPr>
              <a:t>Objectifs</a:t>
            </a:r>
            <a:r>
              <a:rPr lang="en-US" dirty="0">
                <a:latin typeface="Segoe UI Semibold (Headings)"/>
              </a:rPr>
              <a:t> </a:t>
            </a:r>
            <a:r>
              <a:rPr lang="en-US" dirty="0" err="1">
                <a:latin typeface="Segoe UI Semibold (Headings)"/>
              </a:rPr>
              <a:t>d'apprentissage</a:t>
            </a:r>
            <a:endParaRPr lang="en-US" dirty="0"/>
          </a:p>
        </p:txBody>
      </p:sp>
      <p:sp>
        <p:nvSpPr>
          <p:cNvPr id="3" name="Text Placeholder 2">
            <a:extLst>
              <a:ext uri="{FF2B5EF4-FFF2-40B4-BE49-F238E27FC236}">
                <a16:creationId xmlns:a16="http://schemas.microsoft.com/office/drawing/2014/main" id="{D3A84E69-1CE2-444D-AFCE-E8D719FDB945}"/>
              </a:ext>
            </a:extLst>
          </p:cNvPr>
          <p:cNvSpPr>
            <a:spLocks noGrp="1"/>
          </p:cNvSpPr>
          <p:nvPr>
            <p:ph type="body" sz="quarter" idx="10"/>
          </p:nvPr>
        </p:nvSpPr>
        <p:spPr>
          <a:xfrm>
            <a:off x="838200" y="1690688"/>
            <a:ext cx="11018520" cy="4243184"/>
          </a:xfrm>
        </p:spPr>
        <p:txBody>
          <a:bodyPr>
            <a:normAutofit/>
          </a:bodyPr>
          <a:lstStyle/>
          <a:p>
            <a:r>
              <a:rPr lang="fr-FR" dirty="0"/>
              <a:t>Comprendre et décrire les abonnements et les groupes de gestion Microsoft Azure</a:t>
            </a:r>
          </a:p>
          <a:p>
            <a:r>
              <a:rPr lang="fr-FR" dirty="0"/>
              <a:t>Reconnaître les moyens de planifier et de gérer les coûts Azure</a:t>
            </a:r>
          </a:p>
          <a:p>
            <a:r>
              <a:rPr lang="fr-FR" dirty="0"/>
              <a:t>Identifier les options de support Azure</a:t>
            </a:r>
          </a:p>
          <a:p>
            <a:r>
              <a:rPr lang="fr-FR" dirty="0"/>
              <a:t>Comprendre et décrire les caractéristiques des accords de niveau de service Azure (SLA)</a:t>
            </a:r>
          </a:p>
          <a:p>
            <a:r>
              <a:rPr lang="fr-FR" dirty="0"/>
              <a:t>Comprendre et décrire le cycle de vie des service dans Azure</a:t>
            </a:r>
            <a:endParaRPr lang="en-US" dirty="0"/>
          </a:p>
        </p:txBody>
      </p:sp>
    </p:spTree>
    <p:extLst>
      <p:ext uri="{BB962C8B-B14F-4D97-AF65-F5344CB8AC3E}">
        <p14:creationId xmlns:p14="http://schemas.microsoft.com/office/powerpoint/2010/main" val="2376996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834887" y="602646"/>
            <a:ext cx="9321606" cy="885517"/>
          </a:xfrm>
        </p:spPr>
        <p:txBody>
          <a:bodyPr/>
          <a:lstStyle/>
          <a:p>
            <a:r>
              <a:rPr lang="fr-FR" dirty="0"/>
              <a:t>Caractéristiques d'aperçu public et privé</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834887" y="1744837"/>
            <a:ext cx="10796783" cy="3725521"/>
          </a:xfrm>
        </p:spPr>
        <p:txBody>
          <a:bodyPr>
            <a:normAutofit/>
          </a:bodyPr>
          <a:lstStyle/>
          <a:p>
            <a:r>
              <a:rPr lang="fr-FR" dirty="0"/>
              <a:t>Microsoft offre des aperçus des fonctionnalités Azure à des fins d'évaluation. </a:t>
            </a:r>
          </a:p>
          <a:p>
            <a:r>
              <a:rPr lang="fr-FR" dirty="0"/>
              <a:t>Avec les aperçus Azure, vous pouvez tester la version bêta et d'autres fonctionnalités de </a:t>
            </a:r>
            <a:r>
              <a:rPr lang="fr-FR" dirty="0" err="1"/>
              <a:t>pré-version</a:t>
            </a:r>
            <a:r>
              <a:rPr lang="fr-FR" dirty="0"/>
              <a:t>, produits, services, logiciels et régions.</a:t>
            </a:r>
          </a:p>
          <a:p>
            <a:r>
              <a:rPr lang="fr-FR" dirty="0"/>
              <a:t>Deux types de modes de prévisualisation Azure :</a:t>
            </a:r>
          </a:p>
          <a:p>
            <a:pPr lvl="1"/>
            <a:r>
              <a:rPr lang="fr-FR" dirty="0"/>
              <a:t>Aperçu privé. Une fonctionnalité Azure est disponible pour certains clients Azure à des fins d'évaluation</a:t>
            </a:r>
          </a:p>
          <a:p>
            <a:pPr lvl="1"/>
            <a:r>
              <a:rPr lang="fr-FR" dirty="0"/>
              <a:t>Aperçu public. Une fonctionnalité Azure est disponible pour tous les clients Azure à des fins d'évaluation</a:t>
            </a:r>
            <a:endParaRPr lang="en-IE" dirty="0"/>
          </a:p>
        </p:txBody>
      </p:sp>
    </p:spTree>
    <p:extLst>
      <p:ext uri="{BB962C8B-B14F-4D97-AF65-F5344CB8AC3E}">
        <p14:creationId xmlns:p14="http://schemas.microsoft.com/office/powerpoint/2010/main" val="24030351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29921" y="365125"/>
            <a:ext cx="10446009" cy="1325563"/>
          </a:xfrm>
        </p:spPr>
        <p:txBody>
          <a:bodyPr/>
          <a:lstStyle/>
          <a:p>
            <a:r>
              <a:rPr lang="fr-FR" dirty="0"/>
              <a:t>Comment accéder aux fonctionnalités de prévisualisation</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60329" y="1690688"/>
            <a:ext cx="11001749" cy="3410702"/>
          </a:xfrm>
        </p:spPr>
        <p:txBody>
          <a:bodyPr>
            <a:normAutofit/>
          </a:bodyPr>
          <a:lstStyle/>
          <a:p>
            <a:r>
              <a:rPr lang="en-IE" dirty="0"/>
              <a:t>Review a list of preview features that are available for evaluation at </a:t>
            </a:r>
            <a:r>
              <a:rPr lang="en-IE" dirty="0">
                <a:hlinkClick r:id="rId3"/>
              </a:rPr>
              <a:t>Azure Preview Features</a:t>
            </a:r>
            <a:r>
              <a:rPr lang="en-IE" dirty="0"/>
              <a:t> </a:t>
            </a:r>
          </a:p>
          <a:p>
            <a:r>
              <a:rPr lang="en-IE" dirty="0"/>
              <a:t>To preview a feature, select the </a:t>
            </a:r>
            <a:r>
              <a:rPr lang="en-IE" b="1" dirty="0"/>
              <a:t>Try it</a:t>
            </a:r>
            <a:r>
              <a:rPr lang="en-IE" dirty="0"/>
              <a:t> button for the applicable feature </a:t>
            </a:r>
          </a:p>
          <a:p>
            <a:r>
              <a:rPr lang="en-IE" dirty="0"/>
              <a:t>Portal Preview features:</a:t>
            </a:r>
          </a:p>
          <a:p>
            <a:pPr lvl="1"/>
            <a:r>
              <a:rPr lang="en-IE" dirty="0"/>
              <a:t>Access preview features that are specific to the Azure Portal from the </a:t>
            </a:r>
            <a:r>
              <a:rPr lang="en-IE" dirty="0">
                <a:hlinkClick r:id="rId4"/>
              </a:rPr>
              <a:t>Portal Preview Features</a:t>
            </a:r>
            <a:r>
              <a:rPr lang="en-IE" dirty="0"/>
              <a:t> page.</a:t>
            </a:r>
          </a:p>
          <a:p>
            <a:pPr lvl="1"/>
            <a:r>
              <a:rPr lang="en-IE" dirty="0"/>
              <a:t>Typical portal preview features provide performance, navigation, and accessibility improvements to the Azure portal interface</a:t>
            </a:r>
          </a:p>
          <a:p>
            <a:pPr marL="0" indent="0">
              <a:buNone/>
            </a:pPr>
            <a:endParaRPr lang="en-IE" dirty="0"/>
          </a:p>
        </p:txBody>
      </p:sp>
    </p:spTree>
    <p:extLst>
      <p:ext uri="{BB962C8B-B14F-4D97-AF65-F5344CB8AC3E}">
        <p14:creationId xmlns:p14="http://schemas.microsoft.com/office/powerpoint/2010/main" val="35769160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60330" y="610874"/>
            <a:ext cx="7027586" cy="825760"/>
          </a:xfrm>
        </p:spPr>
        <p:txBody>
          <a:bodyPr/>
          <a:lstStyle/>
          <a:p>
            <a:r>
              <a:rPr lang="en-US" dirty="0" err="1"/>
              <a:t>Disponibilité</a:t>
            </a:r>
            <a:r>
              <a:rPr lang="en-US" dirty="0"/>
              <a:t> </a:t>
            </a:r>
            <a:r>
              <a:rPr lang="en-US" dirty="0" err="1"/>
              <a:t>générale</a:t>
            </a:r>
            <a:endParaRPr lang="en-US"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560330" y="1729409"/>
            <a:ext cx="6118766" cy="4517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Une fois qu'une fonctionnalité est évaluée et testée avec succès, elle peut être proposée aux clients dans le cadre du produit, du service ou de l'ensemble de fonctionnalités par défaut d'Azure</a:t>
            </a:r>
          </a:p>
          <a:p>
            <a:r>
              <a:rPr lang="fr-FR" sz="2400" dirty="0"/>
              <a:t>Les bogues pour les fonctionnalités et les produits passent par un cycle de vie comme dans le graphique ci-contre.</a:t>
            </a:r>
          </a:p>
          <a:p>
            <a:r>
              <a:rPr lang="fr-FR" sz="2400" dirty="0"/>
              <a:t>Une fois que la fonctionnalité répond à un critère spécifique, la fonctionnalité est proposée à tous les clients Azure, et cette version est renvoyée à la disponibilité générale.</a:t>
            </a:r>
            <a:endParaRPr lang="en-IE" sz="2400" dirty="0"/>
          </a:p>
        </p:txBody>
      </p:sp>
      <p:pic>
        <p:nvPicPr>
          <p:cNvPr id="5" name="Picture 4" descr="lifecycle of a feature bug image">
            <a:extLst>
              <a:ext uri="{FF2B5EF4-FFF2-40B4-BE49-F238E27FC236}">
                <a16:creationId xmlns:a16="http://schemas.microsoft.com/office/drawing/2014/main" id="{5313F12B-7569-4AFB-A7A3-1E7E4B21D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154" y="610874"/>
            <a:ext cx="3613516" cy="5882000"/>
          </a:xfrm>
          <a:prstGeom prst="rect">
            <a:avLst/>
          </a:prstGeom>
        </p:spPr>
      </p:pic>
    </p:spTree>
    <p:extLst>
      <p:ext uri="{BB962C8B-B14F-4D97-AF65-F5344CB8AC3E}">
        <p14:creationId xmlns:p14="http://schemas.microsoft.com/office/powerpoint/2010/main" val="205828697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65174" y="714739"/>
            <a:ext cx="10305909" cy="721895"/>
          </a:xfrm>
        </p:spPr>
        <p:txBody>
          <a:bodyPr/>
          <a:lstStyle/>
          <a:p>
            <a:r>
              <a:rPr lang="en-US" dirty="0"/>
              <a:t>Monitoring feature updates</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665174" y="1436634"/>
            <a:ext cx="10410755" cy="4574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Information about the latest updates to Azure products, services, and features, and product roadmaps, and announcements are available at </a:t>
            </a:r>
            <a:r>
              <a:rPr lang="en-IE" dirty="0">
                <a:hlinkClick r:id="rId3"/>
              </a:rPr>
              <a:t>Azure updates</a:t>
            </a:r>
            <a:r>
              <a:rPr lang="en-IE" dirty="0"/>
              <a:t> </a:t>
            </a:r>
          </a:p>
          <a:p>
            <a:r>
              <a:rPr lang="en-IE" dirty="0"/>
              <a:t>Azure updates page:</a:t>
            </a:r>
          </a:p>
          <a:p>
            <a:pPr marL="628650" lvl="1" indent="-171450"/>
            <a:r>
              <a:rPr lang="en-IE" dirty="0"/>
              <a:t>View details about all Azure updates</a:t>
            </a:r>
          </a:p>
          <a:p>
            <a:pPr marL="628650" lvl="1" indent="-171450"/>
            <a:r>
              <a:rPr lang="en-IE" dirty="0"/>
              <a:t>See which updates are in general availability, preview, or development</a:t>
            </a:r>
          </a:p>
          <a:p>
            <a:pPr marL="628650" lvl="1" indent="-171450"/>
            <a:r>
              <a:rPr lang="en-IE" dirty="0"/>
              <a:t>Subscribe to Azure update notifications by RSS</a:t>
            </a:r>
          </a:p>
        </p:txBody>
      </p:sp>
    </p:spTree>
    <p:extLst>
      <p:ext uri="{BB962C8B-B14F-4D97-AF65-F5344CB8AC3E}">
        <p14:creationId xmlns:p14="http://schemas.microsoft.com/office/powerpoint/2010/main" val="44424989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7C1B0D-8181-4D9E-B3B6-A1B6FE21FEA5}"/>
              </a:ext>
            </a:extLst>
          </p:cNvPr>
          <p:cNvSpPr>
            <a:spLocks noGrp="1"/>
          </p:cNvSpPr>
          <p:nvPr>
            <p:ph type="title"/>
          </p:nvPr>
        </p:nvSpPr>
        <p:spPr>
          <a:xfrm>
            <a:off x="2566013" y="3092116"/>
            <a:ext cx="7059974" cy="673768"/>
          </a:xfrm>
        </p:spPr>
        <p:txBody>
          <a:bodyPr>
            <a:normAutofit/>
          </a:bodyPr>
          <a:lstStyle/>
          <a:p>
            <a:r>
              <a:rPr lang="en-US" sz="3000" dirty="0" err="1">
                <a:latin typeface="Segoe UI Semibold (Headings)"/>
              </a:rPr>
              <a:t>Leçon</a:t>
            </a:r>
            <a:r>
              <a:rPr lang="en-US" sz="3000" dirty="0">
                <a:latin typeface="Segoe UI Semibold (Headings)"/>
              </a:rPr>
              <a:t> 07: Module 4 </a:t>
            </a:r>
            <a:r>
              <a:rPr lang="en-US" sz="3000" dirty="0" err="1">
                <a:latin typeface="Segoe UI Semibold (Headings)"/>
              </a:rPr>
              <a:t>révision</a:t>
            </a:r>
            <a:endParaRPr lang="en-US" sz="3000" dirty="0"/>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2262439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9B36-8A5E-4B29-B67C-8AB8D4C7736C}"/>
              </a:ext>
            </a:extLst>
          </p:cNvPr>
          <p:cNvSpPr>
            <a:spLocks noGrp="1"/>
          </p:cNvSpPr>
          <p:nvPr>
            <p:ph type="title"/>
          </p:nvPr>
        </p:nvSpPr>
        <p:spPr/>
        <p:txBody>
          <a:bodyPr/>
          <a:lstStyle/>
          <a:p>
            <a:r>
              <a:rPr lang="en-US" dirty="0"/>
              <a:t>Module 4 </a:t>
            </a:r>
            <a:r>
              <a:rPr lang="en-US" dirty="0" err="1"/>
              <a:t>révision</a:t>
            </a:r>
            <a:endParaRPr lang="en-US" dirty="0"/>
          </a:p>
        </p:txBody>
      </p:sp>
      <p:sp>
        <p:nvSpPr>
          <p:cNvPr id="3" name="Text Placeholder 2">
            <a:extLst>
              <a:ext uri="{FF2B5EF4-FFF2-40B4-BE49-F238E27FC236}">
                <a16:creationId xmlns:a16="http://schemas.microsoft.com/office/drawing/2014/main" id="{2B368BF4-080F-400D-A4CD-986F4E7685DA}"/>
              </a:ext>
            </a:extLst>
          </p:cNvPr>
          <p:cNvSpPr>
            <a:spLocks noGrp="1"/>
          </p:cNvSpPr>
          <p:nvPr>
            <p:ph type="body" sz="quarter" idx="10"/>
          </p:nvPr>
        </p:nvSpPr>
        <p:spPr>
          <a:xfrm>
            <a:off x="838200" y="1991360"/>
            <a:ext cx="10767060" cy="3302535"/>
          </a:xfrm>
        </p:spPr>
        <p:txBody>
          <a:bodyPr>
            <a:normAutofit/>
          </a:bodyPr>
          <a:lstStyle/>
          <a:p>
            <a:r>
              <a:rPr lang="fr-FR" dirty="0"/>
              <a:t>Qu'est-ce qu'un abonnement Azure ?</a:t>
            </a:r>
          </a:p>
          <a:p>
            <a:r>
              <a:rPr lang="fr-FR" dirty="0"/>
              <a:t>Quels sont les facteurs qui influent sur les coûts?</a:t>
            </a:r>
          </a:p>
          <a:p>
            <a:r>
              <a:rPr lang="fr-FR" dirty="0"/>
              <a:t>Quels sont les quatre types de forfaits de support payants disponibles avec Azure ?</a:t>
            </a:r>
            <a:endParaRPr lang="en-US" dirty="0"/>
          </a:p>
        </p:txBody>
      </p:sp>
    </p:spTree>
    <p:extLst>
      <p:ext uri="{BB962C8B-B14F-4D97-AF65-F5344CB8AC3E}">
        <p14:creationId xmlns:p14="http://schemas.microsoft.com/office/powerpoint/2010/main" val="24697548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0E4896-8405-45F0-95BC-6B7FAD7A1BB8}"/>
              </a:ext>
            </a:extLst>
          </p:cNvPr>
          <p:cNvSpPr>
            <a:spLocks noGrp="1"/>
          </p:cNvSpPr>
          <p:nvPr>
            <p:ph type="title"/>
          </p:nvPr>
        </p:nvSpPr>
        <p:spPr>
          <a:xfrm>
            <a:off x="3296770" y="3172326"/>
            <a:ext cx="5598459" cy="513347"/>
          </a:xfrm>
        </p:spPr>
        <p:txBody>
          <a:bodyPr>
            <a:normAutofit fontScale="90000"/>
          </a:bodyPr>
          <a:lstStyle/>
          <a:p>
            <a:r>
              <a:rPr lang="en-US" dirty="0" err="1">
                <a:latin typeface="Segoe UI Semibold (Headings)"/>
              </a:rPr>
              <a:t>Leçon</a:t>
            </a:r>
            <a:r>
              <a:rPr lang="en-US" dirty="0">
                <a:latin typeface="Segoe UI Semibold (Headings)"/>
              </a:rPr>
              <a:t> 02: Abonnements Azure</a:t>
            </a: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74483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753978" y="365448"/>
            <a:ext cx="10097901" cy="856403"/>
          </a:xfrm>
        </p:spPr>
        <p:txBody>
          <a:bodyPr/>
          <a:lstStyle/>
          <a:p>
            <a:r>
              <a:rPr lang="en-US" dirty="0"/>
              <a:t>Azure subscriptions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753978" y="1436173"/>
            <a:ext cx="10698720" cy="985129"/>
          </a:xfrm>
        </p:spPr>
        <p:txBody>
          <a:bodyPr>
            <a:normAutofit fontScale="85000" lnSpcReduction="10000"/>
          </a:bodyPr>
          <a:lstStyle/>
          <a:p>
            <a:r>
              <a:rPr lang="fr-FR" dirty="0"/>
              <a:t>Un abonnement Azure vous offre un accès authentifié et autorisé aux produits et services Azure, et vous permet de fournir des ressources sur Azure. Il s'agit d'une unité logique de services Azure qui relie à un compte Azure.</a:t>
            </a:r>
            <a:endParaRPr lang="en-IE" dirty="0"/>
          </a:p>
        </p:txBody>
      </p:sp>
      <p:pic>
        <p:nvPicPr>
          <p:cNvPr id="6" name="Picture 5" descr="A bidirectional arrow labeled authentication and authorization connects Azure subscriptions to an Azure account.">
            <a:extLst>
              <a:ext uri="{FF2B5EF4-FFF2-40B4-BE49-F238E27FC236}">
                <a16:creationId xmlns:a16="http://schemas.microsoft.com/office/drawing/2014/main" id="{865762D0-2C63-4B2A-9DC9-CFD4B21C4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158" y="2744859"/>
            <a:ext cx="7031539" cy="2076108"/>
          </a:xfrm>
          <a:prstGeom prst="rect">
            <a:avLst/>
          </a:prstGeom>
        </p:spPr>
      </p:pic>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753977" y="5144525"/>
            <a:ext cx="10698721" cy="1547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Azure offre des options d'abonnement gratuites et payantes pour répondre à différents besoins et exigences. Un compte peut avoir un abonnement ou plusieurs abonnements qui ont des modèles de facturation différents, et auxquels vous appliquez différentes politiques de gestion d'accès.</a:t>
            </a:r>
            <a:endParaRPr lang="en-IE" dirty="0"/>
          </a:p>
        </p:txBody>
      </p:sp>
    </p:spTree>
    <p:extLst>
      <p:ext uri="{BB962C8B-B14F-4D97-AF65-F5344CB8AC3E}">
        <p14:creationId xmlns:p14="http://schemas.microsoft.com/office/powerpoint/2010/main" val="29185285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25642" y="365448"/>
            <a:ext cx="10060287" cy="1070725"/>
          </a:xfrm>
        </p:spPr>
        <p:txBody>
          <a:bodyPr/>
          <a:lstStyle/>
          <a:p>
            <a:r>
              <a:rPr lang="en-US" dirty="0" err="1"/>
              <a:t>Utilisations</a:t>
            </a:r>
            <a:r>
              <a:rPr lang="en-US" dirty="0"/>
              <a:t> et options </a:t>
            </a:r>
            <a:r>
              <a:rPr lang="en-US" dirty="0" err="1"/>
              <a:t>d'abonnement</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25642" y="1644721"/>
            <a:ext cx="10690058" cy="4451279"/>
          </a:xfrm>
        </p:spPr>
        <p:txBody>
          <a:bodyPr>
            <a:normAutofit/>
          </a:bodyPr>
          <a:lstStyle/>
          <a:p>
            <a:r>
              <a:rPr lang="fr-FR" dirty="0"/>
              <a:t>Vous pouvez utiliser les abonnements Azure pour définir les limites autour des produits, services et ressources Azure. </a:t>
            </a:r>
          </a:p>
          <a:p>
            <a:r>
              <a:rPr lang="fr-FR" dirty="0"/>
              <a:t>Deux types de limites d'abonnement que vous pouvez utiliser :</a:t>
            </a:r>
          </a:p>
          <a:p>
            <a:pPr lvl="1"/>
            <a:r>
              <a:rPr lang="fr-FR" dirty="0"/>
              <a:t>Limite de facturation. Ce type d'abonnement détermine comment un compte Azure est facturé pour l'utilisation d'Azure. Vous pouvez créer plusieurs abonnements pour différents types d'exigences de facturation.</a:t>
            </a:r>
          </a:p>
          <a:p>
            <a:pPr lvl="1"/>
            <a:r>
              <a:rPr lang="fr-FR" dirty="0"/>
              <a:t>Limite de contrôle d'accès. Azure appliquera des stratégies de gestion d'accès au niveau de l'abonnement, et vous pouvez créer des abonnements distincts pour refléter différentes structures organisationnelles. </a:t>
            </a:r>
          </a:p>
          <a:p>
            <a:r>
              <a:rPr lang="fr-FR" dirty="0"/>
              <a:t>Plusieurs autres types d'abonnement y compris le compte gratuit et </a:t>
            </a:r>
            <a:r>
              <a:rPr lang="fr-FR" dirty="0" err="1"/>
              <a:t>Pay</a:t>
            </a:r>
            <a:r>
              <a:rPr lang="fr-FR" dirty="0"/>
              <a:t>-As-You-Go.</a:t>
            </a:r>
            <a:endParaRPr lang="en-IE" dirty="0"/>
          </a:p>
        </p:txBody>
      </p:sp>
    </p:spTree>
    <p:extLst>
      <p:ext uri="{BB962C8B-B14F-4D97-AF65-F5344CB8AC3E}">
        <p14:creationId xmlns:p14="http://schemas.microsoft.com/office/powerpoint/2010/main" val="3011970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01241" y="519671"/>
            <a:ext cx="5096435" cy="859690"/>
          </a:xfrm>
        </p:spPr>
        <p:txBody>
          <a:bodyPr vert="horz" lIns="91440" tIns="45720" rIns="91440" bIns="45720" rtlCol="0" anchor="ctr">
            <a:normAutofit/>
          </a:bodyPr>
          <a:lstStyle/>
          <a:p>
            <a:r>
              <a:rPr lang="en-US" b="1" dirty="0"/>
              <a:t>Management groups</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01241" y="1986991"/>
            <a:ext cx="3249705" cy="4351338"/>
          </a:xfrm>
        </p:spPr>
        <p:txBody>
          <a:bodyPr vert="horz" lIns="91440" tIns="45720" rIns="91440" bIns="45720" rtlCol="0">
            <a:normAutofit/>
          </a:bodyPr>
          <a:lstStyle/>
          <a:p>
            <a:r>
              <a:rPr lang="fr-FR" sz="2000" dirty="0"/>
              <a:t>Les groupes Azure Management sont des conteneurs pour gérer l'accès, les politiques et la conformité sur plusieurs abonnements Azure </a:t>
            </a:r>
          </a:p>
          <a:p>
            <a:r>
              <a:rPr lang="fr-FR" sz="2000" dirty="0"/>
              <a:t>Les groupes de gestion vous permettent de commander hiérarchiquement vos ressources Azure dans les collections, qui fournissent un niveau de classification supplémentaire au-delà des abonnements.</a:t>
            </a:r>
            <a:endParaRPr lang="en-US" sz="2000" dirty="0"/>
          </a:p>
        </p:txBody>
      </p:sp>
      <p:pic>
        <p:nvPicPr>
          <p:cNvPr id="8" name="Picture 7" descr="A picture containing screenshot&#10;&#10;Description automatically generated">
            <a:extLst>
              <a:ext uri="{FF2B5EF4-FFF2-40B4-BE49-F238E27FC236}">
                <a16:creationId xmlns:a16="http://schemas.microsoft.com/office/drawing/2014/main" id="{A8D1B790-8074-4E2E-8555-D7D8CEA37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71" y="1158002"/>
            <a:ext cx="7368988" cy="5491981"/>
          </a:xfrm>
          <a:prstGeom prst="rect">
            <a:avLst/>
          </a:prstGeom>
        </p:spPr>
      </p:pic>
    </p:spTree>
    <p:extLst>
      <p:ext uri="{BB962C8B-B14F-4D97-AF65-F5344CB8AC3E}">
        <p14:creationId xmlns:p14="http://schemas.microsoft.com/office/powerpoint/2010/main" val="23336794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2043B2-2C0A-406E-821E-9068BF3BF00D}"/>
              </a:ext>
            </a:extLst>
          </p:cNvPr>
          <p:cNvSpPr>
            <a:spLocks noGrp="1"/>
          </p:cNvSpPr>
          <p:nvPr>
            <p:ph type="title"/>
          </p:nvPr>
        </p:nvSpPr>
        <p:spPr>
          <a:xfrm>
            <a:off x="2452319" y="3190050"/>
            <a:ext cx="7287362" cy="477899"/>
          </a:xfrm>
        </p:spPr>
        <p:txBody>
          <a:bodyPr>
            <a:noAutofit/>
          </a:bodyPr>
          <a:lstStyle/>
          <a:p>
            <a:r>
              <a:rPr lang="fr-FR" sz="3000" dirty="0">
                <a:latin typeface="Segoe UI Semibold (Headings)"/>
              </a:rPr>
              <a:t>Leçon 03 : Planification et gestion des coûts</a:t>
            </a:r>
            <a:endParaRPr lang="en-US" sz="3000" dirty="0">
              <a:latin typeface="Segoe UI Semibold (Headings)"/>
            </a:endParaRPr>
          </a:p>
        </p:txBody>
      </p:sp>
      <p:pic>
        <p:nvPicPr>
          <p:cNvPr id="6" name="Picture 5">
            <a:extLst>
              <a:ext uri="{FF2B5EF4-FFF2-40B4-BE49-F238E27FC236}">
                <a16:creationId xmlns:a16="http://schemas.microsoft.com/office/drawing/2014/main" id="{91B2937C-43C6-419F-9239-887AB14810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104096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061339"/>
          </a:xfrm>
        </p:spPr>
        <p:txBody>
          <a:bodyPr/>
          <a:lstStyle/>
          <a:p>
            <a:r>
              <a:rPr lang="fr-FR" dirty="0"/>
              <a:t>Achat de produits et services Azure</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47700" y="1250041"/>
            <a:ext cx="10291324" cy="867517"/>
          </a:xfrm>
        </p:spPr>
        <p:txBody>
          <a:bodyPr>
            <a:normAutofit/>
          </a:bodyPr>
          <a:lstStyle/>
          <a:p>
            <a:r>
              <a:rPr lang="fr-FR" dirty="0"/>
              <a:t>Trois principaux types de contrats sur lesquels les options d'achat disponibles pour les produits et services Azure sont similaires :</a:t>
            </a:r>
            <a:endParaRPr lang="en-IE" dirty="0"/>
          </a:p>
        </p:txBody>
      </p:sp>
      <p:sp>
        <p:nvSpPr>
          <p:cNvPr id="6" name="Text Placeholder 2">
            <a:extLst>
              <a:ext uri="{FF2B5EF4-FFF2-40B4-BE49-F238E27FC236}">
                <a16:creationId xmlns:a16="http://schemas.microsoft.com/office/drawing/2014/main" id="{C984FF1D-7CD3-46E8-BE6F-0E763A64C81D}"/>
              </a:ext>
            </a:extLst>
          </p:cNvPr>
          <p:cNvSpPr txBox="1">
            <a:spLocks/>
          </p:cNvSpPr>
          <p:nvPr/>
        </p:nvSpPr>
        <p:spPr>
          <a:xfrm>
            <a:off x="584200" y="2456991"/>
            <a:ext cx="10896600" cy="27246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fr-FR" dirty="0"/>
              <a:t>Entreprise. Les clients d'entreprise signent un accord d'entreprise avec Azure qui les engage à dépenser un montant négocié sur les services Azure, qu'ils paient généralement chaque année. </a:t>
            </a:r>
          </a:p>
          <a:p>
            <a:pPr lvl="1">
              <a:spcAft>
                <a:spcPts val="600"/>
              </a:spcAft>
            </a:pPr>
            <a:r>
              <a:rPr lang="fr-FR" dirty="0"/>
              <a:t>Web direct. Les clients web directs s'inscrivent à Azure via le site Azure. </a:t>
            </a:r>
          </a:p>
          <a:p>
            <a:pPr lvl="1">
              <a:spcAft>
                <a:spcPts val="600"/>
              </a:spcAft>
            </a:pPr>
            <a:r>
              <a:rPr lang="fr-FR" dirty="0"/>
              <a:t>Les fournisseurs de solutions Cloud (CSP) sont généralement des sociétés partenaires Microsoft qu'un client utilise pour créer des solutions au-dessus d'Azure. Le paiement et la facturation pour l'utilisation d'Azure se fait par le biais du CSP du client.</a:t>
            </a:r>
            <a:endParaRPr lang="en-IE" dirty="0"/>
          </a:p>
        </p:txBody>
      </p:sp>
      <p:sp>
        <p:nvSpPr>
          <p:cNvPr id="5" name="Text Placeholder 2">
            <a:extLst>
              <a:ext uri="{FF2B5EF4-FFF2-40B4-BE49-F238E27FC236}">
                <a16:creationId xmlns:a16="http://schemas.microsoft.com/office/drawing/2014/main" id="{A505C12A-44D0-48DF-8458-813135ABEED8}"/>
              </a:ext>
            </a:extLst>
          </p:cNvPr>
          <p:cNvSpPr txBox="1">
            <a:spLocks/>
          </p:cNvSpPr>
          <p:nvPr/>
        </p:nvSpPr>
        <p:spPr>
          <a:xfrm>
            <a:off x="584200" y="5521915"/>
            <a:ext cx="10896600" cy="8839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produits et services en Azure sont organisés par catégorie, tels que le calcul et le réseau, et qui ont diverses ressources que vous pouvez utiliser.</a:t>
            </a:r>
            <a:endParaRPr lang="en-IE" dirty="0"/>
          </a:p>
        </p:txBody>
      </p:sp>
    </p:spTree>
    <p:extLst>
      <p:ext uri="{BB962C8B-B14F-4D97-AF65-F5344CB8AC3E}">
        <p14:creationId xmlns:p14="http://schemas.microsoft.com/office/powerpoint/2010/main" val="172348969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5606</Words>
  <Application>Microsoft Office PowerPoint</Application>
  <PresentationFormat>Grand écran</PresentationFormat>
  <Paragraphs>439</Paragraphs>
  <Slides>35</Slides>
  <Notes>34</Notes>
  <HiddenSlides>3</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Calibri Light</vt:lpstr>
      <vt:lpstr>Segoe UI</vt:lpstr>
      <vt:lpstr>Segoe UI Semibold (Headings)</vt:lpstr>
      <vt:lpstr>Office Theme</vt:lpstr>
      <vt:lpstr>AZ-900T01: Module 04: Prix et support Azure</vt:lpstr>
      <vt:lpstr>Leçon 01 : Objectifs d'apprentissage</vt:lpstr>
      <vt:lpstr>Module 4 – Objectifs d'apprentissage</vt:lpstr>
      <vt:lpstr>Leçon 02: Abonnements Azure</vt:lpstr>
      <vt:lpstr>Azure subscriptions</vt:lpstr>
      <vt:lpstr>Utilisations et options d'abonnement</vt:lpstr>
      <vt:lpstr>Management groups</vt:lpstr>
      <vt:lpstr>Leçon 03 : Planification et gestion des coûts</vt:lpstr>
      <vt:lpstr>Achat de produits et services Azure</vt:lpstr>
      <vt:lpstr>Compte gratuit Azure</vt:lpstr>
      <vt:lpstr>Facteurs affectant les coûts</vt:lpstr>
      <vt:lpstr>Facturation des zones</vt:lpstr>
      <vt:lpstr>Pricing calculatorcost of Azure products You choose the Azure products </vt:lpstr>
      <vt:lpstr>Total cost of ownership (TCO) calculator</vt:lpstr>
      <vt:lpstr>TP8</vt:lpstr>
      <vt:lpstr>Minimiser les coûts</vt:lpstr>
      <vt:lpstr>Azure Cost Management</vt:lpstr>
      <vt:lpstr>Leçon 04 : Options de support disponibles avec Azure</vt:lpstr>
      <vt:lpstr>Options de plan de soutien</vt:lpstr>
      <vt:lpstr>Opening a support ticket</vt:lpstr>
      <vt:lpstr>Canaux de support alternatifs</vt:lpstr>
      <vt:lpstr>Knowledge Center</vt:lpstr>
      <vt:lpstr>Leçon 05: Azure SLAs</vt:lpstr>
      <vt:lpstr>Service Level Agreements  (SLAs)</vt:lpstr>
      <vt:lpstr>SLA pour produits et services Azure</vt:lpstr>
      <vt:lpstr>SLA composite</vt:lpstr>
      <vt:lpstr>Améliorer les SLA d'application</vt:lpstr>
      <vt:lpstr>Améliorer les SLA d'application - Suite</vt:lpstr>
      <vt:lpstr>Leçon 06: Cycle de vie de service à Azure</vt:lpstr>
      <vt:lpstr>Caractéristiques d'aperçu public et privé</vt:lpstr>
      <vt:lpstr>Comment accéder aux fonctionnalités de prévisualisation</vt:lpstr>
      <vt:lpstr>Disponibilité générale</vt:lpstr>
      <vt:lpstr>Monitoring feature updates</vt:lpstr>
      <vt:lpstr>Leçon 07: Module 4 révision</vt:lpstr>
      <vt:lpstr>Module 4 révision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2018-12-17T21:16:41Z</dcterms:created>
  <dcterms:modified xsi:type="dcterms:W3CDTF">2019-06-26T13:45:34Z</dcterms:modified>
</cp:coreProperties>
</file>